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Helvetica Neue"/>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HelveticaNeue-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HelveticaNeue-italic.fntdata"/><Relationship Id="rId10" Type="http://schemas.openxmlformats.org/officeDocument/2006/relationships/slide" Target="slides/slide5.xml"/><Relationship Id="rId54"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HelveticaNeue-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riv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8ccf33f8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8ccf33f8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8ccf33f8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8ccf33f8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22222"/>
                </a:solidFill>
                <a:highlight>
                  <a:srgbClr val="FFFFFF"/>
                </a:highlight>
              </a:rPr>
              <a:t>Matt was able to control a robotic arm by thinking about moving his hand as well as a computer cursor, lights and TV.</a:t>
            </a:r>
            <a:endParaRPr sz="1050">
              <a:solidFill>
                <a:srgbClr val="222222"/>
              </a:solidFill>
              <a:highlight>
                <a:srgbClr val="FFFFFF"/>
              </a:highlight>
            </a:endParaRPr>
          </a:p>
          <a:p>
            <a:pPr indent="0" lvl="0" marL="0" rtl="0" algn="l">
              <a:spcBef>
                <a:spcPts val="0"/>
              </a:spcBef>
              <a:spcAft>
                <a:spcPts val="0"/>
              </a:spcAft>
              <a:buNone/>
            </a:pPr>
            <a:r>
              <a:rPr lang="en" sz="1050">
                <a:solidFill>
                  <a:srgbClr val="222222"/>
                </a:solidFill>
                <a:highlight>
                  <a:srgbClr val="FFFFFF"/>
                </a:highlight>
              </a:rPr>
              <a:t>Jens was able to use his imperfectly restored vision to </a:t>
            </a:r>
            <a:r>
              <a:rPr lang="en" sz="1050" u="sng">
                <a:solidFill>
                  <a:srgbClr val="0B0080"/>
                </a:solidFill>
                <a:highlight>
                  <a:srgbClr val="FFFFFF"/>
                </a:highlight>
                <a:hlinkClick r:id="rId2">
                  <a:extLst>
                    <a:ext uri="{A12FA001-AC4F-418D-AE19-62706E023703}">
                      <ahyp:hlinkClr val="tx"/>
                    </a:ext>
                  </a:extLst>
                </a:hlinkClick>
              </a:rPr>
              <a:t>drive</a:t>
            </a:r>
            <a:r>
              <a:rPr lang="en" sz="1050">
                <a:solidFill>
                  <a:srgbClr val="222222"/>
                </a:solidFill>
                <a:highlight>
                  <a:srgbClr val="FFFFFF"/>
                </a:highlight>
              </a:rPr>
              <a:t> an automobile slowly around the parking area of the research institute.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ccf33f8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ccf33f8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another brain signal reading process which is applied to the inside the skull but outside of the grey matter. </a:t>
            </a:r>
            <a:r>
              <a:rPr lang="en" sz="1050">
                <a:solidFill>
                  <a:srgbClr val="222222"/>
                </a:solidFill>
                <a:highlight>
                  <a:srgbClr val="FFFFFF"/>
                </a:highlight>
              </a:rPr>
              <a:t>The example of partially invasive BCI device would be </a:t>
            </a:r>
            <a:r>
              <a:rPr b="1" lang="en" sz="1050">
                <a:solidFill>
                  <a:srgbClr val="222222"/>
                </a:solidFill>
                <a:highlight>
                  <a:srgbClr val="FFFFFF"/>
                </a:highlight>
              </a:rPr>
              <a:t>Intracranial electroencephalography or Electrocorticography. The device records the activity of the brain inside the skull but from the surface of membrans that protect it.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ccf33f8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8ccf33f8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good thing is that such BCI devices </a:t>
            </a:r>
            <a:r>
              <a:rPr lang="en" sz="1050">
                <a:solidFill>
                  <a:srgbClr val="222222"/>
                </a:solidFill>
                <a:highlight>
                  <a:srgbClr val="FFFFFF"/>
                </a:highlight>
              </a:rPr>
              <a:t>have a lower risk of forming scar-tissue in the brain than fully invasive BCIs. </a:t>
            </a:r>
            <a:r>
              <a:rPr b="1" lang="en" sz="1050">
                <a:solidFill>
                  <a:srgbClr val="222222"/>
                </a:solidFill>
                <a:highlight>
                  <a:srgbClr val="FFFFFF"/>
                </a:highlight>
              </a:rPr>
              <a:t>But again the electrode grid is implanted surgically. Ethical considerations still there.</a:t>
            </a:r>
            <a:endParaRPr>
              <a:solidFill>
                <a:schemeClr val="dk1"/>
              </a:solidFill>
            </a:endParaRPr>
          </a:p>
          <a:p>
            <a:pPr indent="0" lvl="0" marL="0" rtl="0" algn="l">
              <a:spcBef>
                <a:spcPts val="0"/>
              </a:spcBef>
              <a:spcAft>
                <a:spcPts val="0"/>
              </a:spcAft>
              <a:buClr>
                <a:schemeClr val="dk1"/>
              </a:buClr>
              <a:buSzPts val="1100"/>
              <a:buFont typeface="Arial"/>
              <a:buNone/>
            </a:pPr>
            <a:r>
              <a:t/>
            </a:r>
            <a:endParaRPr sz="1050">
              <a:solidFill>
                <a:srgbClr val="222222"/>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8ccf33f8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8ccf33f8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most useful neuron signal imaging method which is applied outside of  the skull, just applied on the skulp. The techniques used are EEGs or conventionall scalp electroencephalographs, MEGs (magnetoencephalography detects tiny magnetic fields created as individual neurons fire within the brain), fMRIs (functional magnetic resonance imaging that </a:t>
            </a:r>
            <a:r>
              <a:rPr lang="en" sz="1200">
                <a:highlight>
                  <a:srgbClr val="FFFFFF"/>
                </a:highlight>
              </a:rPr>
              <a:t>measures brain activity by detecting changes associated with blood flow.This technique relies on the fact that cerebral blood flow and neuronal activation are coupled. When an area of the brain is in use, blood flow to that region also increases.</a:t>
            </a:r>
            <a:r>
              <a:rPr lang="en" sz="1200"/>
              <a:t>)</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39f63f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39f63f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8ccf33f8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8ccf33f8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different EEG devices, such as clinical EEGs with wet electrodes, which require conductive gel, and mobile EEGs with dry electrodes.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8ccf33f8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8ccf33f8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the difference between the quality of the signal a researcher can obtain using non-invasive electrodes and invasive electrodes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8ccf33f8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8ccf33f8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Communication, environment control, movement restoration for disabled people</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Control of devices such as wheelchairs, assistant robots and vehicles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Additional channel of control, and attention monitoring of players in video games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Attention monitoring of long-distance drivers and pilots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Control robots in dangerous or inhospitable situations (e.g. underwater or in extreme weather conditions)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Stages of sleep monitoring, dream capture, bionics/cybernetics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8ccf33f8d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8ccf33f8d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Eventually, BCIs will allow paralysied people to control prosthetic limbs with their minds, transmit visual images to the mind of a blind person or auditory data to the mind of a deaf person, allow gamers to control video games with their minds, allow mute person to have their thoughts displayed and spoken by a computer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ccf33f8d_0_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8ccf33f8d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ccf33f8d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ccf33f8d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BCI research is still in beginning stages, the current technology is rather crude, ethical issues may slow down research development, health considerations when we talk about invasive BCIs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8ccf33f8d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8ccf33f8d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BCI is an advancing technology promising paradigm shift  in areas like Machine Control, Human Enhancement, Virtual Reality. So, potentially, it is a high impact technology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8ccf33f8d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8ccf33f8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ccf33f8d_0_4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8ccf33f8d_0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8ccf33f8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8ccf33f8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ccf33f8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8ccf33f8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ccf33f8d_0_2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8ccf33f8d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8ccf33f8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8ccf33f8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ccf33f8d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28ccf33f8d_0_2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6" name="Google Shape;316;g28ccf33f8d_0_2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8ccf33f8d_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28ccf33f8d_0_2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4" name="Google Shape;324;g28ccf33f8d_0_2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8ccf33f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8ccf33f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 other words, brain-computer interfaces extract electro-physical signals from our brain, translate them (process those signals to generate control signals)  into control signals for computers, robotic machine or other  BCI-based communication devices.</a:t>
            </a: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8ccf33f8d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28ccf33f8d_0_2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A number of studies (Lubar &amp; Swartwood, 1995; Thompson &amp; Thompson, 2005) confirmed that a non-medication alternative, when a person with ADHD learns to self-regulate brain wave activity in order to manage the symptoms, brings long-lasting effects (in some case with 10-year follow-up). Such non-medication interventions that employ computer technology to train the brain are called neurotherapy or neurofeedback</a:t>
            </a:r>
            <a:endParaRPr b="0" i="0" sz="1200" u="none" cap="none" strike="noStrike">
              <a:solidFill>
                <a:schemeClr val="dk1"/>
              </a:solidFill>
              <a:latin typeface="Calibri"/>
              <a:ea typeface="Calibri"/>
              <a:cs typeface="Calibri"/>
              <a:sym typeface="Calibri"/>
            </a:endParaRPr>
          </a:p>
        </p:txBody>
      </p:sp>
      <p:sp>
        <p:nvSpPr>
          <p:cNvPr id="332" name="Google Shape;332;g28ccf33f8d_0_2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8ccf33f8d_0_2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8ccf33f8d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8ccf33f8d_0_2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28ccf33f8d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8ccf33f8d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8ccf33f8d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Clr>
                <a:schemeClr val="dk1"/>
              </a:buClr>
              <a:buSzPts val="1100"/>
              <a:buFont typeface="Arial"/>
              <a:buNone/>
            </a:pPr>
            <a:r>
              <a:rPr lang="en" sz="1800">
                <a:solidFill>
                  <a:schemeClr val="dk1"/>
                </a:solidFill>
                <a:latin typeface="Calibri"/>
                <a:ea typeface="Calibri"/>
                <a:cs typeface="Calibri"/>
                <a:sym typeface="Calibri"/>
              </a:rPr>
              <a:t>Describe the game and why it is proportional reasoning game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8ccf33f8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8ccf33f8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8ccf33f8d_0_26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8ccf33f8d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8ccf33f8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8ccf33f8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8ccf33f8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8ccf33f8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instead of picture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8ccf33f8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8ccf33f8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8ccf33f8d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8ccf33f8d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 assume that by measuring attention and combining it with results(wins or losses) I may be able to keep children in the flow channel better than in the regular, level by level, game play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139700" lvl="0" marL="342900" rtl="0" algn="l">
              <a:spcBef>
                <a:spcPts val="64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ccf33f8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8ccf33f8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495C69"/>
              </a:buClr>
              <a:buSzPts val="1200"/>
              <a:buChar char="●"/>
            </a:pPr>
            <a:r>
              <a:rPr lang="en" sz="1200">
                <a:solidFill>
                  <a:srgbClr val="495C69"/>
                </a:solidFill>
              </a:rPr>
              <a:t>Jacques Vidal described an experiment using noninvasive EEG control of a cursor-like graphical object on a computer screen. Last year, he presented a lecture on his early BCI work at the six annual bci conference that took place in Pacific Grove.</a:t>
            </a:r>
            <a:endParaRPr sz="1200">
              <a:solidFill>
                <a:srgbClr val="495C69"/>
              </a:solidFill>
            </a:endParaRPr>
          </a:p>
          <a:p>
            <a:pPr indent="-304800" lvl="0" marL="457200" rtl="0" algn="l">
              <a:lnSpc>
                <a:spcPct val="115000"/>
              </a:lnSpc>
              <a:spcBef>
                <a:spcPts val="0"/>
              </a:spcBef>
              <a:spcAft>
                <a:spcPts val="0"/>
              </a:spcAft>
              <a:buClr>
                <a:srgbClr val="495C69"/>
              </a:buClr>
              <a:buSzPts val="1200"/>
              <a:buChar char="●"/>
            </a:pPr>
            <a:r>
              <a:rPr lang="en" sz="1200">
                <a:solidFill>
                  <a:srgbClr val="495C69"/>
                </a:solidFill>
              </a:rPr>
              <a:t>Animal experimentation such as implanting electrodes into monkeys’ brains and recording their brain activity to reproduce movements in robotic arms</a:t>
            </a:r>
            <a:endParaRPr sz="1200">
              <a:solidFill>
                <a:srgbClr val="495C69"/>
              </a:solidFill>
            </a:endParaRPr>
          </a:p>
          <a:p>
            <a:pPr indent="-304800" lvl="0" marL="457200" rtl="0" algn="l">
              <a:lnSpc>
                <a:spcPct val="115000"/>
              </a:lnSpc>
              <a:spcBef>
                <a:spcPts val="0"/>
              </a:spcBef>
              <a:spcAft>
                <a:spcPts val="0"/>
              </a:spcAft>
              <a:buClr>
                <a:srgbClr val="495C69"/>
              </a:buClr>
              <a:buSzPts val="1200"/>
              <a:buChar char="●"/>
            </a:pPr>
            <a:r>
              <a:rPr lang="en" sz="1200">
                <a:solidFill>
                  <a:srgbClr val="495C69"/>
                </a:solidFill>
              </a:rPr>
              <a:t>Matthew was </a:t>
            </a:r>
            <a:r>
              <a:rPr lang="en" sz="1050">
                <a:solidFill>
                  <a:srgbClr val="222222"/>
                </a:solidFill>
                <a:highlight>
                  <a:srgbClr val="FFFFFF"/>
                </a:highlight>
              </a:rPr>
              <a:t>paralyzed from the neck down after being stabbed, and thanks to BrainGate Neural Interface System developed by Cyberkinetics was able to communicate with the outside world, for example, check emails, or control TV</a:t>
            </a:r>
            <a:endParaRPr sz="1200">
              <a:solidFill>
                <a:srgbClr val="495C69"/>
              </a:solidFill>
            </a:endParaRPr>
          </a:p>
          <a:p>
            <a:pPr indent="0" lvl="0" marL="0" rtl="0" algn="l">
              <a:spcBef>
                <a:spcPts val="16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8ccf33f8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8ccf33f8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8ccf33f8d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28ccf33f8d_0_2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5" name="Google Shape;405;g28ccf33f8d_0_2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8ccf33f8d_0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28ccf33f8d_0_3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2" name="Google Shape;412;g28ccf33f8d_0_3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8ccf33f8d_0_3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0" name="Google Shape;420;g28ccf33f8d_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8ccf33f8d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8ccf33f8d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8ccf33f8d_0_3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28ccf33f8d_0_3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3" name="Google Shape;433;g28ccf33f8d_0_3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8ccf33f8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8ccf33f8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The goal of the study, bci interface, experiment description in general</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8ccf33f8d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28ccf33f8d_0_3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46" name="Google Shape;446;g28ccf33f8d_0_3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8ccf33f8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8ccf33f8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Audeo neckband is a device that picks up signals sent by brain to vocal cords and translates those signals into meaningful electronic speech without a sound escaping from a person’s mouth</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B2B interface </a:t>
            </a:r>
            <a:r>
              <a:rPr lang="en" sz="1800">
                <a:solidFill>
                  <a:srgbClr val="545454"/>
                </a:solidFill>
                <a:highlight>
                  <a:srgbClr val="FFFFFF"/>
                </a:highlight>
              </a:rPr>
              <a:t>enabled a real-time transfer of behaviorally meaningful sensorimotor information between the brains of two </a:t>
            </a:r>
            <a:r>
              <a:rPr b="1" lang="en" sz="1800">
                <a:solidFill>
                  <a:srgbClr val="6A6A6A"/>
                </a:solidFill>
                <a:highlight>
                  <a:srgbClr val="FFFFFF"/>
                </a:highlight>
              </a:rPr>
              <a:t>rats</a:t>
            </a:r>
            <a:r>
              <a:rPr lang="en" sz="1800">
                <a:solidFill>
                  <a:schemeClr val="dk2"/>
                </a:solidFill>
              </a:rPr>
              <a:t> </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8ccf33f8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8ccf33f8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highlight>
                  <a:srgbClr val="FFFFFF"/>
                </a:highlight>
              </a:rPr>
              <a:t>The brain is full of neurons that are connected to each other by dendrites that receive signals from other neurons to the cell body, and axons that take signals away from the cell body. This essentially “input-output” super highway for nerve impulses</a:t>
            </a:r>
            <a:r>
              <a:rPr lang="en" sz="1400"/>
              <a:t> </a:t>
            </a:r>
            <a:r>
              <a:rPr lang="en" sz="1400"/>
              <a:t>allows electrical signals to travel from neuron to neuron to produce thought, hearing, speech, or movement. </a:t>
            </a:r>
            <a:r>
              <a:rPr lang="en" sz="1400"/>
              <a:t>The speed of nerve impulses can reach up to 395 feet per second, </a:t>
            </a:r>
            <a:r>
              <a:rPr lang="en" sz="1400">
                <a:highlight>
                  <a:srgbClr val="FFFFFF"/>
                </a:highlight>
              </a:rPr>
              <a:t>but even this top </a:t>
            </a:r>
            <a:r>
              <a:rPr b="1" lang="en" sz="1400">
                <a:highlight>
                  <a:srgbClr val="FFFFFF"/>
                </a:highlight>
              </a:rPr>
              <a:t>speed</a:t>
            </a:r>
            <a:r>
              <a:rPr lang="en" sz="1400">
                <a:highlight>
                  <a:srgbClr val="FFFFFF"/>
                </a:highlight>
              </a:rPr>
              <a:t> is 3 million times slower than the </a:t>
            </a:r>
            <a:r>
              <a:rPr b="1" lang="en" sz="1400">
                <a:highlight>
                  <a:srgbClr val="FFFFFF"/>
                </a:highlight>
              </a:rPr>
              <a:t>speed</a:t>
            </a:r>
            <a:r>
              <a:rPr lang="en" sz="1400">
                <a:highlight>
                  <a:srgbClr val="FFFFFF"/>
                </a:highlight>
              </a:rPr>
              <a:t> of electricity through a wire, so no worries.:)</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8ccf33f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8ccf33f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ccf33f8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8ccf33f8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ccf33f8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8ccf33f8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Invasive BCI are implanted directly into the grey matter of the brain during neurosurgery. They produce the highest quality signals but prone to scar tissue build up in the area that can affect the quality of signal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8" name="Google Shape;58;p1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59" name="Google Shape;59;p1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4" name="Google Shape;64;p1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1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0" name="Google Shape;70;p16"/>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32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2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2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71" name="Google Shape;71;p1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6" name="Google Shape;76;p17"/>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7"/>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p1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3" name="Google Shape;83;p18"/>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84" name="Google Shape;84;p18"/>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85" name="Google Shape;85;p18"/>
          <p:cNvSpPr txBox="1"/>
          <p:nvPr>
            <p:ph idx="3" type="body"/>
          </p:nvPr>
        </p:nvSpPr>
        <p:spPr>
          <a:xfrm>
            <a:off x="4645025" y="1151335"/>
            <a:ext cx="40419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86" name="Google Shape;86;p18"/>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87" name="Google Shape;87;p1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92" name="Google Shape;92;p1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1" name="Google Shape;101;p21"/>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2" name="Google Shape;102;p21"/>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103" name="Google Shape;103;p2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 name="Google Shape;104;p2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8" name="Google Shape;108;p22"/>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110" name="Google Shape;110;p2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1" name="Google Shape;111;p2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2" name="Google Shape;112;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5" name="Google Shape;115;p23"/>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6" name="Google Shape;116;p2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2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1" name="Google Shape;121;p24"/>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2" name="Google Shape;122;p2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2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4" name="Google Shape;124;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www.youtube.com/watch?v=ll02_WO97qw" TargetMode="External"/><Relationship Id="rId4"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www.youtube.com/watch?v=iguIxGdyAlQ" TargetMode="External"/><Relationship Id="rId4" Type="http://schemas.openxmlformats.org/officeDocument/2006/relationships/image" Target="../media/image2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Brain-Computer Interfaces (BCIs)</a:t>
            </a:r>
            <a:endParaRPr/>
          </a:p>
        </p:txBody>
      </p:sp>
      <p:sp>
        <p:nvSpPr>
          <p:cNvPr id="130" name="Google Shape;13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Designing an adaptive video game for children with ADHD</a:t>
            </a:r>
            <a:endParaRPr/>
          </a:p>
          <a:p>
            <a:pPr indent="0" lvl="0" marL="0" rtl="0" algn="ctr">
              <a:spcBef>
                <a:spcPts val="0"/>
              </a:spcBef>
              <a:spcAft>
                <a:spcPts val="0"/>
              </a:spcAft>
              <a:buNone/>
            </a:pPr>
            <a:r>
              <a:rPr lang="en"/>
              <a:t>Liudmila Tahai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Invasive BCI</a:t>
            </a:r>
            <a:endParaRPr b="1" sz="1800"/>
          </a:p>
        </p:txBody>
      </p:sp>
      <p:sp>
        <p:nvSpPr>
          <p:cNvPr id="191" name="Google Shape;191;p34"/>
          <p:cNvSpPr txBox="1"/>
          <p:nvPr>
            <p:ph idx="1" type="body"/>
          </p:nvPr>
        </p:nvSpPr>
        <p:spPr>
          <a:xfrm>
            <a:off x="311700" y="1152475"/>
            <a:ext cx="8520600" cy="34164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34"/>
          <p:cNvPicPr preferRelativeResize="0"/>
          <p:nvPr/>
        </p:nvPicPr>
        <p:blipFill>
          <a:blip r:embed="rId3">
            <a:alphaModFix/>
          </a:blip>
          <a:stretch>
            <a:fillRect/>
          </a:stretch>
        </p:blipFill>
        <p:spPr>
          <a:xfrm>
            <a:off x="311700" y="1209225"/>
            <a:ext cx="3850900" cy="3281825"/>
          </a:xfrm>
          <a:prstGeom prst="rect">
            <a:avLst/>
          </a:prstGeom>
          <a:noFill/>
          <a:ln>
            <a:noFill/>
          </a:ln>
        </p:spPr>
      </p:pic>
      <p:sp>
        <p:nvSpPr>
          <p:cNvPr id="193" name="Google Shape;193;p34"/>
          <p:cNvSpPr txBox="1"/>
          <p:nvPr/>
        </p:nvSpPr>
        <p:spPr>
          <a:xfrm>
            <a:off x="10010325" y="2163025"/>
            <a:ext cx="72438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txBox="1"/>
          <p:nvPr/>
        </p:nvSpPr>
        <p:spPr>
          <a:xfrm>
            <a:off x="-1748025" y="3055925"/>
            <a:ext cx="72438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t>Invasive BCI</a:t>
            </a:r>
            <a:endParaRPr b="1" sz="1800"/>
          </a:p>
          <a:p>
            <a:pPr indent="0" lvl="0" marL="0" rtl="0" algn="l">
              <a:spcBef>
                <a:spcPts val="0"/>
              </a:spcBef>
              <a:spcAft>
                <a:spcPts val="0"/>
              </a:spcAft>
              <a:buNone/>
            </a:pPr>
            <a:r>
              <a:t/>
            </a:r>
            <a:endParaRPr/>
          </a:p>
        </p:txBody>
      </p:sp>
      <p:sp>
        <p:nvSpPr>
          <p:cNvPr id="200" name="Google Shape;200;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35"/>
          <p:cNvPicPr preferRelativeResize="0"/>
          <p:nvPr/>
        </p:nvPicPr>
        <p:blipFill>
          <a:blip r:embed="rId3">
            <a:alphaModFix/>
          </a:blip>
          <a:stretch>
            <a:fillRect/>
          </a:stretch>
        </p:blipFill>
        <p:spPr>
          <a:xfrm>
            <a:off x="3873350" y="1221400"/>
            <a:ext cx="3706150" cy="2452475"/>
          </a:xfrm>
          <a:prstGeom prst="rect">
            <a:avLst/>
          </a:prstGeom>
          <a:noFill/>
          <a:ln>
            <a:noFill/>
          </a:ln>
        </p:spPr>
      </p:pic>
      <p:pic>
        <p:nvPicPr>
          <p:cNvPr id="202" name="Google Shape;202;p35"/>
          <p:cNvPicPr preferRelativeResize="0"/>
          <p:nvPr/>
        </p:nvPicPr>
        <p:blipFill>
          <a:blip r:embed="rId4">
            <a:alphaModFix/>
          </a:blip>
          <a:stretch>
            <a:fillRect/>
          </a:stretch>
        </p:blipFill>
        <p:spPr>
          <a:xfrm>
            <a:off x="377275" y="1221400"/>
            <a:ext cx="3496075" cy="2452470"/>
          </a:xfrm>
          <a:prstGeom prst="rect">
            <a:avLst/>
          </a:prstGeom>
          <a:noFill/>
          <a:ln>
            <a:noFill/>
          </a:ln>
        </p:spPr>
      </p:pic>
      <p:sp>
        <p:nvSpPr>
          <p:cNvPr id="203" name="Google Shape;203;p35"/>
          <p:cNvSpPr txBox="1"/>
          <p:nvPr/>
        </p:nvSpPr>
        <p:spPr>
          <a:xfrm>
            <a:off x="1257575" y="729400"/>
            <a:ext cx="72438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BCI Types</a:t>
            </a:r>
            <a:endParaRPr/>
          </a:p>
        </p:txBody>
      </p:sp>
      <p:sp>
        <p:nvSpPr>
          <p:cNvPr id="209" name="Google Shape;209;p36"/>
          <p:cNvSpPr txBox="1"/>
          <p:nvPr>
            <p:ph idx="1" type="body"/>
          </p:nvPr>
        </p:nvSpPr>
        <p:spPr>
          <a:xfrm>
            <a:off x="311700" y="1152475"/>
            <a:ext cx="8520600" cy="34164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creenshot 2017-10-18 20.34.59.png" id="210" name="Google Shape;210;p36"/>
          <p:cNvPicPr preferRelativeResize="0"/>
          <p:nvPr/>
        </p:nvPicPr>
        <p:blipFill>
          <a:blip r:embed="rId3">
            <a:alphaModFix/>
          </a:blip>
          <a:stretch>
            <a:fillRect/>
          </a:stretch>
        </p:blipFill>
        <p:spPr>
          <a:xfrm>
            <a:off x="371575" y="1243025"/>
            <a:ext cx="5810250" cy="104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Partially Invasive BCI </a:t>
            </a:r>
            <a:endParaRPr b="1" sz="1800"/>
          </a:p>
        </p:txBody>
      </p:sp>
      <p:sp>
        <p:nvSpPr>
          <p:cNvPr id="216" name="Google Shape;21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7" name="Google Shape;217;p37"/>
          <p:cNvPicPr preferRelativeResize="0"/>
          <p:nvPr/>
        </p:nvPicPr>
        <p:blipFill>
          <a:blip r:embed="rId3">
            <a:alphaModFix/>
          </a:blip>
          <a:stretch>
            <a:fillRect/>
          </a:stretch>
        </p:blipFill>
        <p:spPr>
          <a:xfrm>
            <a:off x="311700" y="1152475"/>
            <a:ext cx="6600825" cy="3527025"/>
          </a:xfrm>
          <a:prstGeom prst="rect">
            <a:avLst/>
          </a:prstGeom>
          <a:noFill/>
          <a:ln>
            <a:noFill/>
          </a:ln>
        </p:spPr>
      </p:pic>
      <p:sp>
        <p:nvSpPr>
          <p:cNvPr id="218" name="Google Shape;218;p37"/>
          <p:cNvSpPr txBox="1"/>
          <p:nvPr/>
        </p:nvSpPr>
        <p:spPr>
          <a:xfrm>
            <a:off x="-1722875" y="3030775"/>
            <a:ext cx="72438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BCI Types</a:t>
            </a:r>
            <a:endParaRPr/>
          </a:p>
        </p:txBody>
      </p:sp>
      <p:sp>
        <p:nvSpPr>
          <p:cNvPr id="224" name="Google Shape;22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creenshot 2017-10-18 20.35.07.png" id="225" name="Google Shape;225;p38"/>
          <p:cNvPicPr preferRelativeResize="0"/>
          <p:nvPr/>
        </p:nvPicPr>
        <p:blipFill>
          <a:blip r:embed="rId3">
            <a:alphaModFix/>
          </a:blip>
          <a:stretch>
            <a:fillRect/>
          </a:stretch>
        </p:blipFill>
        <p:spPr>
          <a:xfrm>
            <a:off x="367188" y="1220550"/>
            <a:ext cx="5743575" cy="114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t>Non-invasive BCIs (MEG and fMRI)</a:t>
            </a:r>
            <a:endParaRPr b="1" sz="1800"/>
          </a:p>
          <a:p>
            <a:pPr indent="0" lvl="0" marL="0" rtl="0" algn="l">
              <a:spcBef>
                <a:spcPts val="0"/>
              </a:spcBef>
              <a:spcAft>
                <a:spcPts val="0"/>
              </a:spcAft>
              <a:buNone/>
            </a:pPr>
            <a:r>
              <a:t/>
            </a:r>
            <a:endParaRPr/>
          </a:p>
        </p:txBody>
      </p:sp>
      <p:sp>
        <p:nvSpPr>
          <p:cNvPr id="231" name="Google Shape;23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Non-invasive BCIs (EEG-based)</a:t>
            </a:r>
            <a:endParaRPr b="1" sz="1800"/>
          </a:p>
        </p:txBody>
      </p:sp>
      <p:sp>
        <p:nvSpPr>
          <p:cNvPr id="237" name="Google Shape;23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8" name="Google Shape;238;p40"/>
          <p:cNvPicPr preferRelativeResize="0"/>
          <p:nvPr/>
        </p:nvPicPr>
        <p:blipFill>
          <a:blip r:embed="rId3">
            <a:alphaModFix/>
          </a:blip>
          <a:stretch>
            <a:fillRect/>
          </a:stretch>
        </p:blipFill>
        <p:spPr>
          <a:xfrm>
            <a:off x="311700" y="1152475"/>
            <a:ext cx="2165724" cy="1445625"/>
          </a:xfrm>
          <a:prstGeom prst="rect">
            <a:avLst/>
          </a:prstGeom>
          <a:noFill/>
          <a:ln>
            <a:noFill/>
          </a:ln>
        </p:spPr>
      </p:pic>
      <p:pic>
        <p:nvPicPr>
          <p:cNvPr id="239" name="Google Shape;239;p40"/>
          <p:cNvPicPr preferRelativeResize="0"/>
          <p:nvPr/>
        </p:nvPicPr>
        <p:blipFill>
          <a:blip r:embed="rId4">
            <a:alphaModFix/>
          </a:blip>
          <a:stretch>
            <a:fillRect/>
          </a:stretch>
        </p:blipFill>
        <p:spPr>
          <a:xfrm>
            <a:off x="5049500" y="1179850"/>
            <a:ext cx="2370225" cy="1599125"/>
          </a:xfrm>
          <a:prstGeom prst="rect">
            <a:avLst/>
          </a:prstGeom>
          <a:noFill/>
          <a:ln>
            <a:noFill/>
          </a:ln>
        </p:spPr>
      </p:pic>
      <p:pic>
        <p:nvPicPr>
          <p:cNvPr id="240" name="Google Shape;240;p40"/>
          <p:cNvPicPr preferRelativeResize="0"/>
          <p:nvPr/>
        </p:nvPicPr>
        <p:blipFill>
          <a:blip r:embed="rId5">
            <a:alphaModFix/>
          </a:blip>
          <a:stretch>
            <a:fillRect/>
          </a:stretch>
        </p:blipFill>
        <p:spPr>
          <a:xfrm>
            <a:off x="2775075" y="2961259"/>
            <a:ext cx="2274424" cy="1510367"/>
          </a:xfrm>
          <a:prstGeom prst="rect">
            <a:avLst/>
          </a:prstGeom>
          <a:noFill/>
          <a:ln>
            <a:noFill/>
          </a:ln>
        </p:spPr>
      </p:pic>
      <p:pic>
        <p:nvPicPr>
          <p:cNvPr id="241" name="Google Shape;241;p40"/>
          <p:cNvPicPr preferRelativeResize="0"/>
          <p:nvPr/>
        </p:nvPicPr>
        <p:blipFill>
          <a:blip r:embed="rId6">
            <a:alphaModFix/>
          </a:blip>
          <a:stretch>
            <a:fillRect/>
          </a:stretch>
        </p:blipFill>
        <p:spPr>
          <a:xfrm>
            <a:off x="311700" y="2950050"/>
            <a:ext cx="2274425" cy="1514800"/>
          </a:xfrm>
          <a:prstGeom prst="rect">
            <a:avLst/>
          </a:prstGeom>
          <a:noFill/>
          <a:ln>
            <a:noFill/>
          </a:ln>
        </p:spPr>
      </p:pic>
      <p:pic>
        <p:nvPicPr>
          <p:cNvPr id="242" name="Google Shape;242;p40"/>
          <p:cNvPicPr preferRelativeResize="0"/>
          <p:nvPr/>
        </p:nvPicPr>
        <p:blipFill>
          <a:blip r:embed="rId7">
            <a:alphaModFix/>
          </a:blip>
          <a:stretch>
            <a:fillRect/>
          </a:stretch>
        </p:blipFill>
        <p:spPr>
          <a:xfrm>
            <a:off x="2867275" y="1189925"/>
            <a:ext cx="1872552" cy="1599125"/>
          </a:xfrm>
          <a:prstGeom prst="rect">
            <a:avLst/>
          </a:prstGeom>
          <a:noFill/>
          <a:ln>
            <a:noFill/>
          </a:ln>
        </p:spPr>
      </p:pic>
      <p:pic>
        <p:nvPicPr>
          <p:cNvPr id="243" name="Google Shape;243;p40"/>
          <p:cNvPicPr preferRelativeResize="0"/>
          <p:nvPr/>
        </p:nvPicPr>
        <p:blipFill>
          <a:blip r:embed="rId8">
            <a:alphaModFix/>
          </a:blip>
          <a:stretch>
            <a:fillRect/>
          </a:stretch>
        </p:blipFill>
        <p:spPr>
          <a:xfrm>
            <a:off x="5339950" y="2865413"/>
            <a:ext cx="1997524" cy="1702050"/>
          </a:xfrm>
          <a:prstGeom prst="rect">
            <a:avLst/>
          </a:prstGeom>
          <a:noFill/>
          <a:ln>
            <a:noFill/>
          </a:ln>
        </p:spPr>
      </p:pic>
      <p:sp>
        <p:nvSpPr>
          <p:cNvPr id="244" name="Google Shape;244;p40"/>
          <p:cNvSpPr txBox="1"/>
          <p:nvPr/>
        </p:nvSpPr>
        <p:spPr>
          <a:xfrm>
            <a:off x="-1395925" y="2100150"/>
            <a:ext cx="72438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BCI Types</a:t>
            </a:r>
            <a:endParaRPr/>
          </a:p>
        </p:txBody>
      </p:sp>
      <p:sp>
        <p:nvSpPr>
          <p:cNvPr id="250" name="Google Shape;250;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creenshot 2017-10-18 22.07.12.png" id="251" name="Google Shape;251;p41"/>
          <p:cNvPicPr preferRelativeResize="0"/>
          <p:nvPr/>
        </p:nvPicPr>
        <p:blipFill>
          <a:blip r:embed="rId3">
            <a:alphaModFix/>
          </a:blip>
          <a:stretch>
            <a:fillRect/>
          </a:stretch>
        </p:blipFill>
        <p:spPr>
          <a:xfrm>
            <a:off x="393300" y="1017238"/>
            <a:ext cx="6699450" cy="3686875"/>
          </a:xfrm>
          <a:prstGeom prst="rect">
            <a:avLst/>
          </a:prstGeom>
          <a:noFill/>
          <a:ln>
            <a:noFill/>
          </a:ln>
        </p:spPr>
      </p:pic>
      <p:sp>
        <p:nvSpPr>
          <p:cNvPr id="252" name="Google Shape;252;p41"/>
          <p:cNvSpPr txBox="1"/>
          <p:nvPr/>
        </p:nvSpPr>
        <p:spPr>
          <a:xfrm>
            <a:off x="9155175" y="1861225"/>
            <a:ext cx="72438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258" name="Google Shape;25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Communication, environment control, movement restoration for disabled people</a:t>
            </a:r>
            <a:endParaRPr/>
          </a:p>
          <a:p>
            <a:pPr indent="-342900" lvl="0" marL="457200" rtl="0" algn="l">
              <a:spcBef>
                <a:spcPts val="0"/>
              </a:spcBef>
              <a:spcAft>
                <a:spcPts val="0"/>
              </a:spcAft>
              <a:buSzPts val="1800"/>
              <a:buChar char="●"/>
            </a:pPr>
            <a:r>
              <a:rPr lang="en"/>
              <a:t>Control of devices such as wheelchairs, assistant robots and vehicles</a:t>
            </a:r>
            <a:endParaRPr/>
          </a:p>
          <a:p>
            <a:pPr indent="-342900" lvl="0" marL="457200" rtl="0" algn="l">
              <a:spcBef>
                <a:spcPts val="0"/>
              </a:spcBef>
              <a:spcAft>
                <a:spcPts val="0"/>
              </a:spcAft>
              <a:buSzPts val="1800"/>
              <a:buChar char="●"/>
            </a:pPr>
            <a:r>
              <a:rPr lang="en"/>
              <a:t>Additional channel of control, and attention monitoring of players in video games</a:t>
            </a:r>
            <a:endParaRPr/>
          </a:p>
          <a:p>
            <a:pPr indent="-342900" lvl="0" marL="457200" rtl="0" algn="l">
              <a:spcBef>
                <a:spcPts val="0"/>
              </a:spcBef>
              <a:spcAft>
                <a:spcPts val="0"/>
              </a:spcAft>
              <a:buSzPts val="1800"/>
              <a:buChar char="●"/>
            </a:pPr>
            <a:r>
              <a:rPr lang="en"/>
              <a:t>Attention monitoring of long-distance drivers and pilots</a:t>
            </a:r>
            <a:endParaRPr/>
          </a:p>
          <a:p>
            <a:pPr indent="-342900" lvl="0" marL="457200" rtl="0" algn="l">
              <a:spcBef>
                <a:spcPts val="0"/>
              </a:spcBef>
              <a:spcAft>
                <a:spcPts val="0"/>
              </a:spcAft>
              <a:buSzPts val="1800"/>
              <a:buChar char="●"/>
            </a:pPr>
            <a:r>
              <a:rPr lang="en"/>
              <a:t>Control robots in dangerous or inhospitable situations (e.g. underwater or in extreme weather conditions)</a:t>
            </a:r>
            <a:endParaRPr/>
          </a:p>
          <a:p>
            <a:pPr indent="-342900" lvl="0" marL="457200" rtl="0" algn="l">
              <a:spcBef>
                <a:spcPts val="0"/>
              </a:spcBef>
              <a:spcAft>
                <a:spcPts val="0"/>
              </a:spcAft>
              <a:buSzPts val="1800"/>
              <a:buChar char="●"/>
            </a:pPr>
            <a:r>
              <a:rPr lang="en"/>
              <a:t>Stages of sleep monitoring, dream capture, bionics/cybernetics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BCIs</a:t>
            </a:r>
            <a:endParaRPr/>
          </a:p>
        </p:txBody>
      </p:sp>
      <p:sp>
        <p:nvSpPr>
          <p:cNvPr id="264" name="Google Shape;264;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Helvetica Neue"/>
              <a:buNone/>
            </a:pPr>
            <a:r>
              <a:rPr b="0" i="0" lang="en" sz="3200" u="none" cap="none" strike="noStrike">
                <a:solidFill>
                  <a:schemeClr val="dk1"/>
                </a:solidFill>
                <a:latin typeface="Helvetica Neue"/>
                <a:ea typeface="Helvetica Neue"/>
                <a:cs typeface="Helvetica Neue"/>
                <a:sym typeface="Helvetica Neue"/>
              </a:rPr>
              <a:t>Outline</a:t>
            </a:r>
            <a:endParaRPr b="0" i="0" sz="3200" u="none" cap="none" strike="noStrike">
              <a:solidFill>
                <a:schemeClr val="dk1"/>
              </a:solidFill>
              <a:latin typeface="Helvetica Neue"/>
              <a:ea typeface="Helvetica Neue"/>
              <a:cs typeface="Helvetica Neue"/>
              <a:sym typeface="Helvetica Neue"/>
            </a:endParaRPr>
          </a:p>
        </p:txBody>
      </p:sp>
      <p:sp>
        <p:nvSpPr>
          <p:cNvPr id="136" name="Google Shape;136;p26"/>
          <p:cNvSpPr txBox="1"/>
          <p:nvPr>
            <p:ph idx="1" type="body"/>
          </p:nvPr>
        </p:nvSpPr>
        <p:spPr>
          <a:xfrm>
            <a:off x="457200" y="986925"/>
            <a:ext cx="8229600" cy="36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latin typeface="Helvetica Neue"/>
              <a:ea typeface="Helvetica Neue"/>
              <a:cs typeface="Helvetica Neue"/>
              <a:sym typeface="Helvetica Neue"/>
            </a:endParaRPr>
          </a:p>
          <a:p>
            <a:pPr indent="-330200" lvl="0" marL="342900" marR="0" rtl="0" algn="l">
              <a:spcBef>
                <a:spcPts val="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a:p>
            <a:pPr indent="-273050" lvl="1" marL="742950" marR="0" rtl="0" algn="l">
              <a:spcBef>
                <a:spcPts val="400"/>
              </a:spcBef>
              <a:spcAft>
                <a:spcPts val="0"/>
              </a:spcAft>
              <a:buClr>
                <a:schemeClr val="dk1"/>
              </a:buClr>
              <a:buSzPts val="1800"/>
              <a:buFont typeface="Arial"/>
              <a:buChar char="–"/>
            </a:pPr>
            <a:r>
              <a:rPr lang="en" sz="1800">
                <a:latin typeface="Helvetica Neue"/>
                <a:ea typeface="Helvetica Neue"/>
                <a:cs typeface="Helvetica Neue"/>
                <a:sym typeface="Helvetica Neue"/>
              </a:rPr>
              <a:t>BCI model</a:t>
            </a:r>
            <a:endParaRPr sz="1800">
              <a:latin typeface="Helvetica Neue"/>
              <a:ea typeface="Helvetica Neue"/>
              <a:cs typeface="Helvetica Neue"/>
              <a:sym typeface="Helvetica Neue"/>
            </a:endParaRPr>
          </a:p>
          <a:p>
            <a:pPr indent="-273050" lvl="1" marL="742950" marR="0" rtl="0" algn="l">
              <a:spcBef>
                <a:spcPts val="40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BCI types</a:t>
            </a:r>
            <a:endParaRPr sz="1800">
              <a:solidFill>
                <a:srgbClr val="000000"/>
              </a:solidFill>
              <a:latin typeface="Helvetica Neue"/>
              <a:ea typeface="Helvetica Neue"/>
              <a:cs typeface="Helvetica Neue"/>
              <a:sym typeface="Helvetica Neue"/>
            </a:endParaRPr>
          </a:p>
          <a:p>
            <a:pPr indent="-273050" lvl="1" marL="742950" marR="0" rtl="0" algn="l">
              <a:spcBef>
                <a:spcPts val="40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Applications</a:t>
            </a:r>
            <a:endParaRPr sz="1800">
              <a:solidFill>
                <a:srgbClr val="000000"/>
              </a:solidFill>
              <a:latin typeface="Helvetica Neue"/>
              <a:ea typeface="Helvetica Neue"/>
              <a:cs typeface="Helvetica Neue"/>
              <a:sym typeface="Helvetica Neue"/>
            </a:endParaRPr>
          </a:p>
          <a:p>
            <a:pPr indent="-273050" lvl="1" marL="742950" marR="0" rtl="0" algn="l">
              <a:spcBef>
                <a:spcPts val="400"/>
              </a:spcBef>
              <a:spcAft>
                <a:spcPts val="0"/>
              </a:spcAft>
              <a:buClr>
                <a:srgbClr val="000000"/>
              </a:buClr>
              <a:buSzPts val="1800"/>
              <a:buFont typeface="Helvetica Neue"/>
              <a:buChar char="–"/>
            </a:pPr>
            <a:r>
              <a:rPr lang="en" sz="1800">
                <a:solidFill>
                  <a:srgbClr val="000000"/>
                </a:solidFill>
                <a:latin typeface="Helvetica Neue"/>
                <a:ea typeface="Helvetica Neue"/>
                <a:cs typeface="Helvetica Neue"/>
                <a:sym typeface="Helvetica Neue"/>
              </a:rPr>
              <a:t>Advantages and Disadvantages</a:t>
            </a:r>
            <a:endParaRPr b="0" i="0" sz="1800" u="none" cap="none" strike="noStrike">
              <a:solidFill>
                <a:srgbClr val="000000"/>
              </a:solidFill>
              <a:latin typeface="Helvetica Neue"/>
              <a:ea typeface="Helvetica Neue"/>
              <a:cs typeface="Helvetica Neue"/>
              <a:sym typeface="Helvetica Neue"/>
            </a:endParaRPr>
          </a:p>
          <a:p>
            <a:pPr indent="-330200" lvl="0" marL="342900" marR="0" rtl="0" algn="l">
              <a:spcBef>
                <a:spcPts val="40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Proposed Research</a:t>
            </a:r>
            <a:endParaRPr sz="1800">
              <a:solidFill>
                <a:srgbClr val="000000"/>
              </a:solidFill>
              <a:latin typeface="Helvetica Neue"/>
              <a:ea typeface="Helvetica Neue"/>
              <a:cs typeface="Helvetica Neue"/>
              <a:sym typeface="Helvetica Neue"/>
            </a:endParaRPr>
          </a:p>
          <a:p>
            <a:pPr indent="-273050" lvl="1" marL="742950" rtl="0" algn="l">
              <a:spcBef>
                <a:spcPts val="400"/>
              </a:spcBef>
              <a:spcAft>
                <a:spcPts val="0"/>
              </a:spcAft>
              <a:buClr>
                <a:schemeClr val="dk1"/>
              </a:buClr>
              <a:buSzPts val="1800"/>
              <a:buFont typeface="Arial"/>
              <a:buChar char="–"/>
            </a:pPr>
            <a:r>
              <a:rPr lang="en" sz="1800">
                <a:latin typeface="Helvetica Neue"/>
                <a:ea typeface="Helvetica Neue"/>
                <a:cs typeface="Helvetica Neue"/>
                <a:sym typeface="Helvetica Neue"/>
              </a:rPr>
              <a:t>Motivation</a:t>
            </a:r>
            <a:endParaRPr sz="1800">
              <a:latin typeface="Helvetica Neue"/>
              <a:ea typeface="Helvetica Neue"/>
              <a:cs typeface="Helvetica Neue"/>
              <a:sym typeface="Helvetica Neue"/>
            </a:endParaRPr>
          </a:p>
          <a:p>
            <a:pPr indent="-273050" lvl="1" marL="742950" rtl="0" algn="l">
              <a:spcBef>
                <a:spcPts val="400"/>
              </a:spcBef>
              <a:spcAft>
                <a:spcPts val="0"/>
              </a:spcAft>
              <a:buClr>
                <a:schemeClr val="dk1"/>
              </a:buClr>
              <a:buSzPts val="1800"/>
              <a:buFont typeface="Arial"/>
              <a:buChar char="–"/>
            </a:pPr>
            <a:r>
              <a:rPr lang="en" sz="1800">
                <a:latin typeface="Helvetica Neue"/>
                <a:ea typeface="Helvetica Neue"/>
                <a:cs typeface="Helvetica Neue"/>
                <a:sym typeface="Helvetica Neue"/>
              </a:rPr>
              <a:t>Research Objectives</a:t>
            </a:r>
            <a:endParaRPr sz="1800">
              <a:solidFill>
                <a:srgbClr val="000000"/>
              </a:solidFill>
              <a:latin typeface="Helvetica Neue"/>
              <a:ea typeface="Helvetica Neue"/>
              <a:cs typeface="Helvetica Neue"/>
              <a:sym typeface="Helvetica Neue"/>
            </a:endParaRPr>
          </a:p>
          <a:p>
            <a:pPr indent="-273050" lvl="1" marL="742950" marR="0" rtl="0" algn="l">
              <a:spcBef>
                <a:spcPts val="400"/>
              </a:spcBef>
              <a:spcAft>
                <a:spcPts val="0"/>
              </a:spcAft>
              <a:buClr>
                <a:srgbClr val="000000"/>
              </a:buClr>
              <a:buSzPts val="1800"/>
              <a:buFont typeface="Arial"/>
              <a:buChar char="–"/>
            </a:pPr>
            <a:r>
              <a:rPr lang="en" sz="1800">
                <a:solidFill>
                  <a:srgbClr val="000000"/>
                </a:solidFill>
                <a:latin typeface="Helvetica Neue"/>
                <a:ea typeface="Helvetica Neue"/>
                <a:cs typeface="Helvetica Neue"/>
                <a:sym typeface="Helvetica Neue"/>
              </a:rPr>
              <a:t>Game Design</a:t>
            </a:r>
            <a:endParaRPr b="0" i="0" sz="1800" u="none" cap="none" strike="noStrike">
              <a:solidFill>
                <a:srgbClr val="000000"/>
              </a:solidFill>
              <a:latin typeface="Helvetica Neue"/>
              <a:ea typeface="Helvetica Neue"/>
              <a:cs typeface="Helvetica Neue"/>
              <a:sym typeface="Helvetica Neue"/>
            </a:endParaRPr>
          </a:p>
          <a:p>
            <a:pPr indent="-273050" lvl="1" marL="742950" marR="0" rtl="0" algn="l">
              <a:spcBef>
                <a:spcPts val="40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Proposed Methodology</a:t>
            </a:r>
            <a:endParaRPr sz="1800">
              <a:solidFill>
                <a:srgbClr val="000000"/>
              </a:solidFill>
            </a:endParaRPr>
          </a:p>
          <a:p>
            <a:pPr indent="0" lvl="1" marL="457200" marR="0" rtl="0" algn="l">
              <a:spcBef>
                <a:spcPts val="400"/>
              </a:spcBef>
              <a:spcAft>
                <a:spcPts val="0"/>
              </a:spcAft>
              <a:buClr>
                <a:schemeClr val="dk1"/>
              </a:buClr>
              <a:buFont typeface="Arial"/>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400"/>
              </a:spcBef>
              <a:spcAft>
                <a:spcPts val="0"/>
              </a:spcAft>
              <a:buNone/>
            </a:pPr>
            <a:r>
              <a:t/>
            </a:r>
            <a:endParaRPr sz="1600">
              <a:solidFill>
                <a:srgbClr val="000000"/>
              </a:solidFill>
            </a:endParaRPr>
          </a:p>
          <a:p>
            <a:pPr indent="0" lvl="0" marL="457200" marR="0" rtl="0" algn="l">
              <a:spcBef>
                <a:spcPts val="400"/>
              </a:spcBef>
              <a:spcAft>
                <a:spcPts val="0"/>
              </a:spcAft>
              <a:buNone/>
            </a:pPr>
            <a:br>
              <a:rPr b="0" i="0" lang="en" sz="1400" u="none" cap="none" strike="noStrike">
                <a:solidFill>
                  <a:srgbClr val="000000"/>
                </a:solidFill>
                <a:latin typeface="Helvetica Neue"/>
                <a:ea typeface="Helvetica Neue"/>
                <a:cs typeface="Helvetica Neue"/>
                <a:sym typeface="Helvetica Neue"/>
              </a:rPr>
            </a:br>
            <a:endParaRPr b="0" i="0" sz="1400" u="none" cap="none" strike="noStrike">
              <a:solidFill>
                <a:srgbClr val="000000"/>
              </a:solidFill>
              <a:latin typeface="Helvetica Neue"/>
              <a:ea typeface="Helvetica Neue"/>
              <a:cs typeface="Helvetica Neue"/>
              <a:sym typeface="Helvetica Neue"/>
            </a:endParaRPr>
          </a:p>
          <a:p>
            <a:pPr indent="-158750" lvl="1" marL="742950" marR="0" rtl="0" algn="l">
              <a:spcBef>
                <a:spcPts val="400"/>
              </a:spcBef>
              <a:spcAft>
                <a:spcPts val="0"/>
              </a:spcAft>
              <a:buClr>
                <a:schemeClr val="dk1"/>
              </a:buClr>
              <a:buSzPts val="2000"/>
              <a:buFont typeface="Arial"/>
              <a:buNone/>
            </a:pPr>
            <a:r>
              <a:t/>
            </a:r>
            <a:endParaRPr b="0" i="0" sz="2000" u="none" cap="none" strike="noStrike">
              <a:solidFill>
                <a:srgbClr val="BFBFBF"/>
              </a:solidFill>
              <a:latin typeface="Helvetica Neue"/>
              <a:ea typeface="Helvetica Neue"/>
              <a:cs typeface="Helvetica Neue"/>
              <a:sym typeface="Helvetica Neue"/>
            </a:endParaRPr>
          </a:p>
          <a:p>
            <a:pPr indent="-158750" lvl="1" marL="742950" marR="0" rtl="0" algn="l">
              <a:spcBef>
                <a:spcPts val="400"/>
              </a:spcBef>
              <a:spcAft>
                <a:spcPts val="0"/>
              </a:spcAft>
              <a:buClr>
                <a:schemeClr val="dk1"/>
              </a:buClr>
              <a:buSzPts val="2000"/>
              <a:buFont typeface="Arial"/>
              <a:buNone/>
            </a:pPr>
            <a:r>
              <a:t/>
            </a:r>
            <a:endParaRPr b="0" i="0" sz="2000" u="none" cap="none" strike="noStrike">
              <a:solidFill>
                <a:srgbClr val="BFBFBF"/>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BCIs</a:t>
            </a:r>
            <a:endParaRPr/>
          </a:p>
        </p:txBody>
      </p:sp>
      <p:sp>
        <p:nvSpPr>
          <p:cNvPr id="270" name="Google Shape;270;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76" name="Google Shape;276;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BCI requires intense R&amp;D to attain intuitive efficiency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Research</a:t>
            </a:r>
            <a:endParaRPr/>
          </a:p>
        </p:txBody>
      </p:sp>
      <p:sp>
        <p:nvSpPr>
          <p:cNvPr id="282" name="Google Shape;282;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3050" lvl="1" marL="742950" rtl="0" algn="l">
              <a:lnSpc>
                <a:spcPct val="100000"/>
              </a:lnSpc>
              <a:spcBef>
                <a:spcPts val="400"/>
              </a:spcBef>
              <a:spcAft>
                <a:spcPts val="0"/>
              </a:spcAft>
              <a:buClr>
                <a:schemeClr val="dk1"/>
              </a:buClr>
              <a:buSzPts val="1800"/>
              <a:buChar char="–"/>
            </a:pPr>
            <a:r>
              <a:rPr lang="en" sz="1800">
                <a:solidFill>
                  <a:schemeClr val="dk1"/>
                </a:solidFill>
                <a:latin typeface="Helvetica Neue"/>
                <a:ea typeface="Helvetica Neue"/>
                <a:cs typeface="Helvetica Neue"/>
                <a:sym typeface="Helvetica Neue"/>
              </a:rPr>
              <a:t>Motivation</a:t>
            </a:r>
            <a:endParaRPr sz="1800">
              <a:solidFill>
                <a:schemeClr val="dk1"/>
              </a:solidFill>
              <a:latin typeface="Helvetica Neue"/>
              <a:ea typeface="Helvetica Neue"/>
              <a:cs typeface="Helvetica Neue"/>
              <a:sym typeface="Helvetica Neue"/>
            </a:endParaRPr>
          </a:p>
          <a:p>
            <a:pPr indent="-273050" lvl="1" marL="742950" rtl="0" algn="l">
              <a:lnSpc>
                <a:spcPct val="100000"/>
              </a:lnSpc>
              <a:spcBef>
                <a:spcPts val="400"/>
              </a:spcBef>
              <a:spcAft>
                <a:spcPts val="0"/>
              </a:spcAft>
              <a:buClr>
                <a:schemeClr val="dk1"/>
              </a:buClr>
              <a:buSzPts val="1800"/>
              <a:buChar char="–"/>
            </a:pPr>
            <a:r>
              <a:rPr lang="en" sz="1800">
                <a:solidFill>
                  <a:schemeClr val="dk1"/>
                </a:solidFill>
                <a:latin typeface="Helvetica Neue"/>
                <a:ea typeface="Helvetica Neue"/>
                <a:cs typeface="Helvetica Neue"/>
                <a:sym typeface="Helvetica Neue"/>
              </a:rPr>
              <a:t>Research Objectives</a:t>
            </a:r>
            <a:endParaRPr sz="1800">
              <a:solidFill>
                <a:schemeClr val="dk1"/>
              </a:solidFill>
              <a:latin typeface="Helvetica Neue"/>
              <a:ea typeface="Helvetica Neue"/>
              <a:cs typeface="Helvetica Neue"/>
              <a:sym typeface="Helvetica Neue"/>
            </a:endParaRPr>
          </a:p>
          <a:p>
            <a:pPr indent="-273050" lvl="1" marL="742950" rtl="0" algn="l">
              <a:lnSpc>
                <a:spcPct val="100000"/>
              </a:lnSpc>
              <a:spcBef>
                <a:spcPts val="400"/>
              </a:spcBef>
              <a:spcAft>
                <a:spcPts val="0"/>
              </a:spcAft>
              <a:buClr>
                <a:schemeClr val="dk1"/>
              </a:buClr>
              <a:buSzPts val="1800"/>
              <a:buChar char="–"/>
            </a:pPr>
            <a:r>
              <a:rPr lang="en" sz="1800">
                <a:solidFill>
                  <a:schemeClr val="dk1"/>
                </a:solidFill>
                <a:latin typeface="Helvetica Neue"/>
                <a:ea typeface="Helvetica Neue"/>
                <a:cs typeface="Helvetica Neue"/>
                <a:sym typeface="Helvetica Neue"/>
              </a:rPr>
              <a:t>Game Design</a:t>
            </a:r>
            <a:endParaRPr sz="1800">
              <a:solidFill>
                <a:schemeClr val="dk1"/>
              </a:solidFill>
              <a:latin typeface="Helvetica Neue"/>
              <a:ea typeface="Helvetica Neue"/>
              <a:cs typeface="Helvetica Neue"/>
              <a:sym typeface="Helvetica Neue"/>
            </a:endParaRPr>
          </a:p>
          <a:p>
            <a:pPr indent="-273050" lvl="1" marL="742950" rtl="0" algn="l">
              <a:lnSpc>
                <a:spcPct val="100000"/>
              </a:lnSpc>
              <a:spcBef>
                <a:spcPts val="400"/>
              </a:spcBef>
              <a:spcAft>
                <a:spcPts val="0"/>
              </a:spcAft>
              <a:buClr>
                <a:schemeClr val="dk1"/>
              </a:buClr>
              <a:buSzPts val="1800"/>
              <a:buChar char="–"/>
            </a:pPr>
            <a:r>
              <a:rPr lang="en" sz="1800">
                <a:solidFill>
                  <a:schemeClr val="dk1"/>
                </a:solidFill>
                <a:latin typeface="Helvetica Neue"/>
                <a:ea typeface="Helvetica Neue"/>
                <a:cs typeface="Helvetica Neue"/>
                <a:sym typeface="Helvetica Neue"/>
              </a:rPr>
              <a:t>Proposed Methodology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ctrTitle"/>
          </p:nvPr>
        </p:nvSpPr>
        <p:spPr>
          <a:xfrm>
            <a:off x="691653" y="481038"/>
            <a:ext cx="7772400" cy="2318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Times New Roman"/>
              <a:buNone/>
            </a:pPr>
            <a:br>
              <a:rPr b="0" i="0" lang="en" sz="3000" u="none" cap="none" strike="noStrike">
                <a:solidFill>
                  <a:schemeClr val="dk1"/>
                </a:solidFill>
                <a:latin typeface="Times New Roman"/>
                <a:ea typeface="Times New Roman"/>
                <a:cs typeface="Times New Roman"/>
                <a:sym typeface="Times New Roman"/>
              </a:rPr>
            </a:br>
            <a:r>
              <a:rPr b="0" i="0" lang="en" sz="3000" u="none" cap="none" strike="noStrike">
                <a:solidFill>
                  <a:schemeClr val="dk1"/>
                </a:solidFill>
                <a:latin typeface="Helvetica Neue"/>
                <a:ea typeface="Helvetica Neue"/>
                <a:cs typeface="Helvetica Neue"/>
                <a:sym typeface="Helvetica Neue"/>
              </a:rPr>
              <a:t>Designing an Adaptive Video Game for</a:t>
            </a:r>
            <a:br>
              <a:rPr b="0" i="0" lang="en" sz="3000" u="none" cap="none" strike="noStrike">
                <a:solidFill>
                  <a:schemeClr val="dk1"/>
                </a:solidFill>
                <a:latin typeface="Helvetica Neue"/>
                <a:ea typeface="Helvetica Neue"/>
                <a:cs typeface="Helvetica Neue"/>
                <a:sym typeface="Helvetica Neue"/>
              </a:rPr>
            </a:br>
            <a:r>
              <a:rPr b="0" i="0" lang="en" sz="3000" u="none" cap="none" strike="noStrike">
                <a:solidFill>
                  <a:schemeClr val="dk1"/>
                </a:solidFill>
                <a:latin typeface="Helvetica Neue"/>
                <a:ea typeface="Helvetica Neue"/>
                <a:cs typeface="Helvetica Neue"/>
                <a:sym typeface="Helvetica Neue"/>
              </a:rPr>
              <a:t>Children with Attention Deficit Hyperactivity</a:t>
            </a:r>
            <a:br>
              <a:rPr b="0" i="0" lang="en" sz="3000" u="none" cap="none" strike="noStrike">
                <a:solidFill>
                  <a:schemeClr val="dk1"/>
                </a:solidFill>
                <a:latin typeface="Helvetica Neue"/>
                <a:ea typeface="Helvetica Neue"/>
                <a:cs typeface="Helvetica Neue"/>
                <a:sym typeface="Helvetica Neue"/>
              </a:rPr>
            </a:br>
            <a:r>
              <a:rPr b="0" i="0" lang="en" sz="3000" u="none" cap="none" strike="noStrike">
                <a:solidFill>
                  <a:schemeClr val="dk1"/>
                </a:solidFill>
                <a:latin typeface="Helvetica Neue"/>
                <a:ea typeface="Helvetica Neue"/>
                <a:cs typeface="Helvetica Neue"/>
                <a:sym typeface="Helvetica Neue"/>
              </a:rPr>
              <a:t>Disorder: Learning Proportional Reasoning</a:t>
            </a:r>
            <a:br>
              <a:rPr b="0" i="0" lang="en" sz="3000" u="none" cap="none" strike="noStrike">
                <a:solidFill>
                  <a:schemeClr val="dk1"/>
                </a:solidFill>
                <a:latin typeface="Helvetica Neue"/>
                <a:ea typeface="Helvetica Neue"/>
                <a:cs typeface="Helvetica Neue"/>
                <a:sym typeface="Helvetica Neue"/>
              </a:rPr>
            </a:br>
            <a:r>
              <a:rPr b="0" i="0" lang="en" sz="3000" u="none" cap="none" strike="noStrike">
                <a:solidFill>
                  <a:schemeClr val="dk1"/>
                </a:solidFill>
                <a:latin typeface="Helvetica Neue"/>
                <a:ea typeface="Helvetica Neue"/>
                <a:cs typeface="Helvetica Neue"/>
                <a:sym typeface="Helvetica Neue"/>
              </a:rPr>
              <a:t>through Play</a:t>
            </a:r>
            <a:br>
              <a:rPr b="0" i="0" lang="en" sz="3000" u="none" cap="none" strike="noStrike">
                <a:solidFill>
                  <a:schemeClr val="dk1"/>
                </a:solidFill>
                <a:latin typeface="Helvetica Neue"/>
                <a:ea typeface="Helvetica Neue"/>
                <a:cs typeface="Helvetica Neue"/>
                <a:sym typeface="Helvetica Neue"/>
              </a:rPr>
            </a:br>
            <a:endParaRPr b="0" i="0" sz="3000" u="none" cap="none" strike="noStrike">
              <a:solidFill>
                <a:schemeClr val="dk1"/>
              </a:solidFill>
              <a:latin typeface="Helvetica Neue"/>
              <a:ea typeface="Helvetica Neue"/>
              <a:cs typeface="Helvetica Neue"/>
              <a:sym typeface="Helvetica Neue"/>
            </a:endParaRPr>
          </a:p>
        </p:txBody>
      </p:sp>
      <p:sp>
        <p:nvSpPr>
          <p:cNvPr id="288" name="Google Shape;288;p47"/>
          <p:cNvSpPr txBox="1"/>
          <p:nvPr>
            <p:ph idx="1" type="subTitle"/>
          </p:nvPr>
        </p:nvSpPr>
        <p:spPr>
          <a:xfrm>
            <a:off x="1371600" y="3030552"/>
            <a:ext cx="6400800" cy="1761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0" i="0" lang="en" sz="1600" u="none" cap="none" strike="noStrike">
                <a:solidFill>
                  <a:schemeClr val="dk1"/>
                </a:solidFill>
                <a:latin typeface="Helvetica Neue"/>
                <a:ea typeface="Helvetica Neue"/>
                <a:cs typeface="Helvetica Neue"/>
                <a:sym typeface="Helvetica Neue"/>
              </a:rPr>
              <a:t>MSc Thesis Proposal</a:t>
            </a:r>
            <a:endParaRPr/>
          </a:p>
          <a:p>
            <a:pPr indent="0" lvl="0" marL="0" marR="0" rtl="0" algn="ctr">
              <a:spcBef>
                <a:spcPts val="320"/>
              </a:spcBef>
              <a:spcAft>
                <a:spcPts val="0"/>
              </a:spcAft>
              <a:buClr>
                <a:schemeClr val="dk1"/>
              </a:buClr>
              <a:buFont typeface="Arial"/>
              <a:buNone/>
            </a:pPr>
            <a:r>
              <a:rPr b="0" i="0" lang="en" sz="1600" u="none" cap="none" strike="noStrike">
                <a:solidFill>
                  <a:schemeClr val="dk1"/>
                </a:solidFill>
                <a:latin typeface="Helvetica Neue"/>
                <a:ea typeface="Helvetica Neue"/>
                <a:cs typeface="Helvetica Neue"/>
                <a:sym typeface="Helvetica Neue"/>
              </a:rPr>
              <a:t>Liudmila Tahai</a:t>
            </a:r>
            <a:endParaRPr b="0" i="0" sz="1600" u="none" cap="none" strike="noStrike">
              <a:solidFill>
                <a:schemeClr val="dk1"/>
              </a:solidFill>
              <a:latin typeface="Helvetica Neue"/>
              <a:ea typeface="Helvetica Neue"/>
              <a:cs typeface="Helvetica Neue"/>
              <a:sym typeface="Helvetica Neue"/>
            </a:endParaRPr>
          </a:p>
          <a:p>
            <a:pPr indent="0" lvl="0" marL="0" marR="0" rtl="0" algn="ctr">
              <a:spcBef>
                <a:spcPts val="320"/>
              </a:spcBef>
              <a:spcAft>
                <a:spcPts val="0"/>
              </a:spcAft>
              <a:buClr>
                <a:schemeClr val="dk1"/>
              </a:buClr>
              <a:buFont typeface="Arial"/>
              <a:buNone/>
            </a:pPr>
            <a:r>
              <a:rPr b="0" i="0" lang="en" sz="1600" u="none" cap="none" strike="noStrike">
                <a:solidFill>
                  <a:schemeClr val="dk1"/>
                </a:solidFill>
                <a:latin typeface="Helvetica Neue"/>
                <a:ea typeface="Helvetica Neue"/>
                <a:cs typeface="Helvetica Neue"/>
                <a:sym typeface="Helvetica Neue"/>
              </a:rPr>
              <a:t>School of Public Health and Health Systems</a:t>
            </a:r>
            <a:endParaRPr/>
          </a:p>
          <a:p>
            <a:pPr indent="0" lvl="0" marL="0" marR="0" rtl="0" algn="ctr">
              <a:spcBef>
                <a:spcPts val="320"/>
              </a:spcBef>
              <a:spcAft>
                <a:spcPts val="0"/>
              </a:spcAft>
              <a:buClr>
                <a:schemeClr val="dk1"/>
              </a:buClr>
              <a:buFont typeface="Arial"/>
              <a:buNone/>
            </a:pPr>
            <a:r>
              <a:rPr b="0" i="0" lang="en" sz="1600" u="none" cap="none" strike="noStrike">
                <a:solidFill>
                  <a:schemeClr val="dk1"/>
                </a:solidFill>
                <a:latin typeface="Helvetica Neue"/>
                <a:ea typeface="Helvetica Neue"/>
                <a:cs typeface="Helvetica Neue"/>
                <a:sym typeface="Helvetica Neue"/>
              </a:rPr>
              <a:t>Faculty of Applied Health Sciences</a:t>
            </a:r>
            <a:endParaRPr/>
          </a:p>
          <a:p>
            <a:pPr indent="0" lvl="0" marL="0" marR="0" rtl="0" algn="ctr">
              <a:spcBef>
                <a:spcPts val="320"/>
              </a:spcBef>
              <a:spcAft>
                <a:spcPts val="0"/>
              </a:spcAft>
              <a:buClr>
                <a:schemeClr val="dk1"/>
              </a:buClr>
              <a:buFont typeface="Arial"/>
              <a:buNone/>
            </a:pPr>
            <a:r>
              <a:rPr b="0" i="0" lang="en" sz="1600" u="none" cap="none" strike="noStrike">
                <a:solidFill>
                  <a:schemeClr val="dk1"/>
                </a:solidFill>
                <a:latin typeface="Helvetica Neue"/>
                <a:ea typeface="Helvetica Neue"/>
                <a:cs typeface="Helvetica Neue"/>
                <a:sym typeface="Helvetica Neue"/>
              </a:rPr>
              <a:t>University of Waterloo</a:t>
            </a:r>
            <a:endParaRPr/>
          </a:p>
          <a:p>
            <a:pPr indent="0" lvl="0" marL="0" marR="0" rtl="0" algn="ctr">
              <a:spcBef>
                <a:spcPts val="320"/>
              </a:spcBef>
              <a:spcAft>
                <a:spcPts val="0"/>
              </a:spcAft>
              <a:buClr>
                <a:schemeClr val="dk1"/>
              </a:buClr>
              <a:buFont typeface="Arial"/>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 sz="3000">
                <a:latin typeface="Helvetica Neue"/>
                <a:ea typeface="Helvetica Neue"/>
                <a:cs typeface="Helvetica Neue"/>
                <a:sym typeface="Helvetica Neue"/>
              </a:rPr>
              <a:t>Attention-deficit-hyperactivity disorder (ADHD)</a:t>
            </a:r>
            <a:endParaRPr sz="3000">
              <a:latin typeface="Helvetica Neue"/>
              <a:ea typeface="Helvetica Neue"/>
              <a:cs typeface="Helvetica Neue"/>
              <a:sym typeface="Helvetica Neue"/>
            </a:endParaRPr>
          </a:p>
          <a:p>
            <a:pPr indent="0" lvl="0" marL="0" rtl="0" algn="ctr">
              <a:spcBef>
                <a:spcPts val="0"/>
              </a:spcBef>
              <a:spcAft>
                <a:spcPts val="0"/>
              </a:spcAft>
              <a:buNone/>
            </a:pPr>
            <a:r>
              <a:t/>
            </a:r>
            <a:endParaRPr/>
          </a:p>
        </p:txBody>
      </p:sp>
      <p:sp>
        <p:nvSpPr>
          <p:cNvPr id="294" name="Google Shape;294;p48"/>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Font typeface="Helvetica Neue"/>
              <a:buChar char="•"/>
            </a:pPr>
            <a:r>
              <a:rPr lang="en" sz="2400">
                <a:latin typeface="Helvetica Neue"/>
                <a:ea typeface="Helvetica Neue"/>
                <a:cs typeface="Helvetica Neue"/>
                <a:sym typeface="Helvetica Neue"/>
              </a:rPr>
              <a:t>heritable neurodevelopmental disorder</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commonly diagnosed in childhood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affects 5 to 12 % of school-aged children </a:t>
            </a:r>
            <a:r>
              <a:rPr lang="en" sz="1400">
                <a:latin typeface="Helvetica Neue"/>
                <a:ea typeface="Helvetica Neue"/>
                <a:cs typeface="Helvetica Neue"/>
                <a:sym typeface="Helvetica Neue"/>
              </a:rPr>
              <a:t>(CADDRA, 2013)</a:t>
            </a:r>
            <a:endParaRPr sz="1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persists into adulthood in 30-50% of cases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first described by George Still, English pediatrician, in 1902</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impaired cognitive profiles</a:t>
            </a:r>
            <a:endParaRPr sz="2400">
              <a:latin typeface="Helvetica Neue"/>
              <a:ea typeface="Helvetica Neue"/>
              <a:cs typeface="Helvetica Neue"/>
              <a:sym typeface="Helvetica Neue"/>
            </a:endParaRPr>
          </a:p>
          <a:p>
            <a:pPr indent="0" lvl="0" marL="0" rtl="0" algn="l">
              <a:spcBef>
                <a:spcPts val="64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Helvetica Neue"/>
              <a:ea typeface="Helvetica Neue"/>
              <a:cs typeface="Helvetica Neue"/>
              <a:sym typeface="Helvetica Neue"/>
            </a:endParaRPr>
          </a:p>
          <a:p>
            <a:pPr indent="0" lvl="0" marL="0" rtl="0" algn="ctr">
              <a:spcBef>
                <a:spcPts val="0"/>
              </a:spcBef>
              <a:spcAft>
                <a:spcPts val="0"/>
              </a:spcAft>
              <a:buNone/>
            </a:pPr>
            <a:r>
              <a:rPr lang="en" sz="3000">
                <a:latin typeface="Helvetica Neue"/>
                <a:ea typeface="Helvetica Neue"/>
                <a:cs typeface="Helvetica Neue"/>
                <a:sym typeface="Helvetica Neue"/>
              </a:rPr>
              <a:t>Attention-deficit-hyperactivity disorder (ADHD)</a:t>
            </a:r>
            <a:endParaRPr sz="3000">
              <a:latin typeface="Helvetica Neue"/>
              <a:ea typeface="Helvetica Neue"/>
              <a:cs typeface="Helvetica Neue"/>
              <a:sym typeface="Helvetica Neue"/>
            </a:endParaRPr>
          </a:p>
          <a:p>
            <a:pPr indent="0" lvl="0" marL="0" rtl="0" algn="ctr">
              <a:spcBef>
                <a:spcPts val="0"/>
              </a:spcBef>
              <a:spcAft>
                <a:spcPts val="0"/>
              </a:spcAft>
              <a:buNone/>
            </a:pPr>
            <a:r>
              <a:t/>
            </a:r>
            <a:endParaRPr/>
          </a:p>
        </p:txBody>
      </p:sp>
      <p:sp>
        <p:nvSpPr>
          <p:cNvPr id="300" name="Google Shape;300;p49"/>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Font typeface="Helvetica Neue"/>
              <a:buChar char="●"/>
            </a:pPr>
            <a:r>
              <a:rPr lang="en" sz="2400">
                <a:latin typeface="Helvetica Neue"/>
                <a:ea typeface="Helvetica Neue"/>
                <a:cs typeface="Helvetica Neue"/>
                <a:sym typeface="Helvetica Neue"/>
              </a:rPr>
              <a:t>risk of low academic achievements </a:t>
            </a:r>
            <a:r>
              <a:rPr lang="en" sz="1400">
                <a:latin typeface="Helvetica Neue"/>
                <a:ea typeface="Helvetica Neue"/>
                <a:cs typeface="Helvetica Neue"/>
                <a:sym typeface="Helvetica Neue"/>
              </a:rPr>
              <a:t>(Anastopoulos et al., 1993)</a:t>
            </a:r>
            <a:endParaRPr sz="1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71% of children with ADHD have learning disabilities of which 26% experience learning disabilities in mathematics</a:t>
            </a:r>
            <a:r>
              <a:rPr lang="en" sz="2000">
                <a:latin typeface="Helvetica Neue"/>
                <a:ea typeface="Helvetica Neue"/>
                <a:cs typeface="Helvetica Neue"/>
                <a:sym typeface="Helvetica Neue"/>
              </a:rPr>
              <a:t> </a:t>
            </a:r>
            <a:r>
              <a:rPr lang="en" sz="1400">
                <a:latin typeface="Helvetica Neue"/>
                <a:ea typeface="Helvetica Neue"/>
                <a:cs typeface="Helvetica Neue"/>
                <a:sym typeface="Helvetica Neue"/>
              </a:rPr>
              <a:t>(Mayes and Calhoun, 2006)</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affected reasoning (in particular, mathematical reasoning) and problem solving abilities</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1400">
              <a:latin typeface="Helvetica Neue"/>
              <a:ea typeface="Helvetica Neue"/>
              <a:cs typeface="Helvetica Neue"/>
              <a:sym typeface="Helvetica Neue"/>
            </a:endParaRPr>
          </a:p>
          <a:p>
            <a:pPr indent="0" lvl="0" marL="0" rtl="0" algn="l">
              <a:spcBef>
                <a:spcPts val="640"/>
              </a:spcBef>
              <a:spcAft>
                <a:spcPts val="0"/>
              </a:spcAft>
              <a:buNone/>
            </a:pPr>
            <a:r>
              <a:t/>
            </a:r>
            <a:endParaRPr sz="2400">
              <a:latin typeface="Helvetica Neue"/>
              <a:ea typeface="Helvetica Neue"/>
              <a:cs typeface="Helvetica Neue"/>
              <a:sym typeface="Helvetica Neue"/>
            </a:endParaRPr>
          </a:p>
          <a:p>
            <a:pPr indent="-139700" lvl="0" marL="342900" rtl="0" algn="l">
              <a:spcBef>
                <a:spcPts val="640"/>
              </a:spcBef>
              <a:spcAft>
                <a:spcPts val="0"/>
              </a:spcAft>
              <a:buNone/>
            </a:pPr>
            <a:r>
              <a:t/>
            </a:r>
            <a:endParaRPr sz="2400"/>
          </a:p>
          <a:p>
            <a:pPr indent="-139700" lvl="0" marL="342900" rtl="0" algn="l">
              <a:spcBef>
                <a:spcPts val="640"/>
              </a:spcBef>
              <a:spcAft>
                <a:spcPts val="0"/>
              </a:spcAft>
              <a:buNone/>
            </a:pPr>
            <a:r>
              <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libri"/>
              <a:buNone/>
            </a:pPr>
            <a:r>
              <a:rPr b="0" i="0" lang="en" sz="3200" u="none" cap="none" strike="noStrike">
                <a:solidFill>
                  <a:schemeClr val="dk1"/>
                </a:solidFill>
                <a:latin typeface="Helvetica Neue"/>
                <a:ea typeface="Helvetica Neue"/>
                <a:cs typeface="Helvetica Neue"/>
                <a:sym typeface="Helvetica Neue"/>
              </a:rPr>
              <a:t>Proportional </a:t>
            </a:r>
            <a:r>
              <a:rPr lang="en" sz="3200">
                <a:latin typeface="Helvetica Neue"/>
                <a:ea typeface="Helvetica Neue"/>
                <a:cs typeface="Helvetica Neue"/>
                <a:sym typeface="Helvetica Neue"/>
              </a:rPr>
              <a:t>r</a:t>
            </a:r>
            <a:r>
              <a:rPr b="0" i="0" lang="en" sz="3200" u="none" cap="none" strike="noStrike">
                <a:solidFill>
                  <a:schemeClr val="dk1"/>
                </a:solidFill>
                <a:latin typeface="Helvetica Neue"/>
                <a:ea typeface="Helvetica Neue"/>
                <a:cs typeface="Helvetica Neue"/>
                <a:sym typeface="Helvetica Neue"/>
              </a:rPr>
              <a:t>easoning</a:t>
            </a:r>
            <a:endParaRPr b="0" i="0" sz="3200" u="none" cap="none" strike="noStrike">
              <a:solidFill>
                <a:schemeClr val="dk1"/>
              </a:solidFill>
              <a:latin typeface="Helvetica Neue"/>
              <a:ea typeface="Helvetica Neue"/>
              <a:cs typeface="Helvetica Neue"/>
              <a:sym typeface="Helvetica Neue"/>
            </a:endParaRPr>
          </a:p>
        </p:txBody>
      </p:sp>
      <p:sp>
        <p:nvSpPr>
          <p:cNvPr id="306" name="Google Shape;306;p5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SzPts val="2400"/>
              <a:buFont typeface="Helvetica Neue"/>
              <a:buChar char="●"/>
            </a:pPr>
            <a:r>
              <a:rPr lang="en" sz="2400">
                <a:latin typeface="Helvetica Neue"/>
                <a:ea typeface="Helvetica Neue"/>
                <a:cs typeface="Helvetica Neue"/>
                <a:sym typeface="Helvetica Neue"/>
              </a:rPr>
              <a:t>Essential form of mathematical reasoning, as it is an ability to think about numbers in relative, rather than absolute terms</a:t>
            </a:r>
            <a:endParaRPr sz="2400">
              <a:latin typeface="Helvetica Neue"/>
              <a:ea typeface="Helvetica Neue"/>
              <a:cs typeface="Helvetica Neue"/>
              <a:sym typeface="Helvetica Neue"/>
            </a:endParaRPr>
          </a:p>
          <a:p>
            <a:pPr indent="-381000" lvl="0" marL="457200" marR="0" rtl="0" algn="l">
              <a:spcBef>
                <a:spcPts val="0"/>
              </a:spcBef>
              <a:spcAft>
                <a:spcPts val="0"/>
              </a:spcAft>
              <a:buSzPts val="2400"/>
              <a:buFont typeface="Helvetica Neue"/>
              <a:buChar char="●"/>
            </a:pPr>
            <a:r>
              <a:rPr lang="en" sz="2400">
                <a:latin typeface="Helvetica Neue"/>
                <a:ea typeface="Helvetica Neue"/>
                <a:cs typeface="Helvetica Neue"/>
                <a:sym typeface="Helvetica Neue"/>
              </a:rPr>
              <a:t>Compex way of thinking influenced by biological (working memory capacity) and environmental (physical experiences) factors </a:t>
            </a:r>
            <a:r>
              <a:rPr lang="en" sz="1400">
                <a:latin typeface="Helvetica Neue"/>
                <a:ea typeface="Helvetica Neue"/>
                <a:cs typeface="Helvetica Neue"/>
                <a:sym typeface="Helvetica Neue"/>
              </a:rPr>
              <a:t>(Kwon et al. 2000)</a:t>
            </a:r>
            <a:endParaRPr sz="1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Crucial skill not only in academic performance but in everyday decision making (e.g. adjust recipes)</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1400">
              <a:latin typeface="Helvetica Neue"/>
              <a:ea typeface="Helvetica Neue"/>
              <a:cs typeface="Helvetica Neue"/>
              <a:sym typeface="Helvetica Neue"/>
            </a:endParaRPr>
          </a:p>
          <a:p>
            <a:pPr indent="0" lvl="0" marL="0" rtl="0" algn="l">
              <a:spcBef>
                <a:spcPts val="0"/>
              </a:spcBef>
              <a:spcAft>
                <a:spcPts val="0"/>
              </a:spcAft>
              <a:buNone/>
            </a:pPr>
            <a:r>
              <a:t/>
            </a:r>
            <a:endParaRPr sz="2400"/>
          </a:p>
          <a:p>
            <a:pPr indent="-139700" lvl="0" marL="342900" marR="0" rtl="0" algn="l">
              <a:spcBef>
                <a:spcPts val="0"/>
              </a:spcBef>
              <a:spcAft>
                <a:spcPts val="0"/>
              </a:spcAft>
              <a:buClr>
                <a:schemeClr val="dk1"/>
              </a:buClr>
              <a:buSzPts val="3200"/>
              <a:buFont typeface="Arial"/>
              <a:buNone/>
            </a:pPr>
            <a:r>
              <a:t/>
            </a:r>
            <a:endParaRPr sz="2400"/>
          </a:p>
          <a:p>
            <a:pPr indent="-139700" lvl="0" marL="342900" marR="0" rtl="0" algn="l">
              <a:spcBef>
                <a:spcPts val="0"/>
              </a:spcBef>
              <a:spcAft>
                <a:spcPts val="0"/>
              </a:spcAft>
              <a:buClr>
                <a:schemeClr val="dk1"/>
              </a:buClr>
              <a:buSzPts val="3200"/>
              <a:buFont typeface="Arial"/>
              <a:buNone/>
            </a:pPr>
            <a:r>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latin typeface="Helvetica Neue"/>
              <a:ea typeface="Helvetica Neue"/>
              <a:cs typeface="Helvetica Neue"/>
              <a:sym typeface="Helvetica Neue"/>
            </a:endParaRPr>
          </a:p>
          <a:p>
            <a:pPr indent="0" lvl="0" marL="0" rtl="0" algn="ctr">
              <a:spcBef>
                <a:spcPts val="0"/>
              </a:spcBef>
              <a:spcAft>
                <a:spcPts val="0"/>
              </a:spcAft>
              <a:buClr>
                <a:schemeClr val="dk1"/>
              </a:buClr>
              <a:buFont typeface="Calibri"/>
              <a:buNone/>
            </a:pPr>
            <a:r>
              <a:rPr lang="en" sz="3200">
                <a:latin typeface="Helvetica Neue"/>
                <a:ea typeface="Helvetica Neue"/>
                <a:cs typeface="Helvetica Neue"/>
                <a:sym typeface="Helvetica Neue"/>
              </a:rPr>
              <a:t>Proportional reasoning</a:t>
            </a:r>
            <a:endParaRPr sz="3200">
              <a:latin typeface="Helvetica Neue"/>
              <a:ea typeface="Helvetica Neue"/>
              <a:cs typeface="Helvetica Neue"/>
              <a:sym typeface="Helvetica Neue"/>
            </a:endParaRPr>
          </a:p>
          <a:p>
            <a:pPr indent="0" lvl="0" marL="0" rtl="0" algn="ctr">
              <a:spcBef>
                <a:spcPts val="0"/>
              </a:spcBef>
              <a:spcAft>
                <a:spcPts val="0"/>
              </a:spcAft>
              <a:buNone/>
            </a:pPr>
            <a:r>
              <a:t/>
            </a:r>
            <a:endParaRPr/>
          </a:p>
        </p:txBody>
      </p:sp>
      <p:sp>
        <p:nvSpPr>
          <p:cNvPr id="312" name="Google Shape;312;p51"/>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Font typeface="Helvetica Neue"/>
              <a:buChar char="●"/>
            </a:pPr>
            <a:r>
              <a:rPr lang="en" sz="2400">
                <a:latin typeface="Helvetica Neue"/>
                <a:ea typeface="Helvetica Neue"/>
                <a:cs typeface="Helvetica Neue"/>
                <a:sym typeface="Helvetica Neue"/>
              </a:rPr>
              <a:t>Proportional reasoning skills require learning and can be improved by training</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10-year-old children experience difficulty inventing proportionality rules, however, children as young as 7 were found to learn these rules easily</a:t>
            </a:r>
            <a:r>
              <a:rPr lang="en" sz="2400"/>
              <a:t> </a:t>
            </a:r>
            <a:r>
              <a:rPr lang="en" sz="1400">
                <a:latin typeface="Helvetica Neue"/>
                <a:ea typeface="Helvetica Neue"/>
                <a:cs typeface="Helvetica Neue"/>
                <a:sym typeface="Helvetica Neue"/>
              </a:rPr>
              <a:t>(Siegler, 1978)</a:t>
            </a:r>
            <a:endParaRPr sz="2400"/>
          </a:p>
          <a:p>
            <a:pPr indent="-139700" lvl="0" marL="342900" rtl="0" algn="l">
              <a:spcBef>
                <a:spcPts val="64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Helvetica Neue"/>
              <a:buNone/>
            </a:pPr>
            <a:r>
              <a:rPr b="0" i="0" lang="en" sz="3200" u="none" cap="none" strike="noStrike">
                <a:solidFill>
                  <a:schemeClr val="dk1"/>
                </a:solidFill>
                <a:latin typeface="Helvetica Neue"/>
                <a:ea typeface="Helvetica Neue"/>
                <a:cs typeface="Helvetica Neue"/>
                <a:sym typeface="Helvetica Neue"/>
              </a:rPr>
              <a:t>Classical approach to ADHD management</a:t>
            </a:r>
            <a:endParaRPr b="0" i="0" sz="3200" u="none" cap="none" strike="noStrike">
              <a:solidFill>
                <a:schemeClr val="dk1"/>
              </a:solidFill>
              <a:latin typeface="Helvetica Neue"/>
              <a:ea typeface="Helvetica Neue"/>
              <a:cs typeface="Helvetica Neue"/>
              <a:sym typeface="Helvetica Neue"/>
            </a:endParaRPr>
          </a:p>
        </p:txBody>
      </p:sp>
      <p:sp>
        <p:nvSpPr>
          <p:cNvPr id="319" name="Google Shape;319;p5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Helvetica Neue"/>
              <a:buChar char="•"/>
            </a:pPr>
            <a:r>
              <a:rPr b="0" i="0" lang="en" sz="2400" u="none" cap="none" strike="noStrike">
                <a:solidFill>
                  <a:schemeClr val="dk1"/>
                </a:solidFill>
                <a:latin typeface="Helvetica Neue"/>
                <a:ea typeface="Helvetica Neue"/>
                <a:cs typeface="Helvetica Neue"/>
                <a:sym typeface="Helvetica Neue"/>
              </a:rPr>
              <a:t>Medications, such as stimulants and </a:t>
            </a:r>
            <a:r>
              <a:rPr lang="en" sz="2400">
                <a:latin typeface="Helvetica Neue"/>
                <a:ea typeface="Helvetica Neue"/>
                <a:cs typeface="Helvetica Neue"/>
                <a:sym typeface="Helvetica Neue"/>
              </a:rPr>
              <a:t>antidepressants</a:t>
            </a:r>
            <a:endParaRPr sz="2400">
              <a:latin typeface="Helvetica Neue"/>
              <a:ea typeface="Helvetica Neue"/>
              <a:cs typeface="Helvetica Neue"/>
              <a:sym typeface="Helvetica Neue"/>
            </a:endParaRPr>
          </a:p>
          <a:p>
            <a:pPr indent="-342900" lvl="0" marL="342900" marR="0" rtl="0" algn="l">
              <a:spcBef>
                <a:spcPts val="0"/>
              </a:spcBef>
              <a:spcAft>
                <a:spcPts val="0"/>
              </a:spcAft>
              <a:buClr>
                <a:schemeClr val="dk1"/>
              </a:buClr>
              <a:buSzPts val="2400"/>
              <a:buFont typeface="Arial"/>
              <a:buChar char="•"/>
            </a:pPr>
            <a:r>
              <a:rPr lang="en" sz="2400">
                <a:latin typeface="Helvetica Neue"/>
                <a:ea typeface="Helvetica Neue"/>
                <a:cs typeface="Helvetica Neue"/>
                <a:sym typeface="Helvetica Neue"/>
              </a:rPr>
              <a:t>They do not bring benefits once the drug has been withdrawn </a:t>
            </a:r>
            <a:r>
              <a:rPr lang="en" sz="1200">
                <a:latin typeface="Helvetica Neue"/>
                <a:ea typeface="Helvetica Neue"/>
                <a:cs typeface="Helvetica Neue"/>
                <a:sym typeface="Helvetica Neue"/>
              </a:rPr>
              <a:t>(Swanson &amp; Volkow, 2009)</a:t>
            </a:r>
            <a:endParaRPr sz="2400">
              <a:latin typeface="Helvetica Neue"/>
              <a:ea typeface="Helvetica Neue"/>
              <a:cs typeface="Helvetica Neue"/>
              <a:sym typeface="Helvetica Neue"/>
            </a:endParaRPr>
          </a:p>
          <a:p>
            <a:pPr indent="-342900" lvl="0" marL="342900" marR="0" rtl="0" algn="l">
              <a:spcBef>
                <a:spcPts val="0"/>
              </a:spcBef>
              <a:spcAft>
                <a:spcPts val="0"/>
              </a:spcAft>
              <a:buClr>
                <a:schemeClr val="dk1"/>
              </a:buClr>
              <a:buSzPts val="2400"/>
              <a:buFont typeface="Helvetica Neue"/>
              <a:buChar char="•"/>
            </a:pPr>
            <a:r>
              <a:rPr lang="en" sz="2400">
                <a:latin typeface="Helvetica Neue"/>
                <a:ea typeface="Helvetica Neue"/>
                <a:cs typeface="Helvetica Neue"/>
                <a:sym typeface="Helvetica Neue"/>
              </a:rPr>
              <a:t>Side effects include sleeping problems, moodiness and irritability that negatively affect learning</a:t>
            </a:r>
            <a:endParaRPr sz="2400">
              <a:latin typeface="Helvetica Neue"/>
              <a:ea typeface="Helvetica Neue"/>
              <a:cs typeface="Helvetica Neue"/>
              <a:sym typeface="Helvetica Neue"/>
            </a:endParaRPr>
          </a:p>
        </p:txBody>
      </p:sp>
      <p:pic>
        <p:nvPicPr>
          <p:cNvPr descr="PhotoFunia-1490158822.jpg" id="320" name="Google Shape;320;p52"/>
          <p:cNvPicPr preferRelativeResize="0"/>
          <p:nvPr/>
        </p:nvPicPr>
        <p:blipFill rotWithShape="1">
          <a:blip r:embed="rId3">
            <a:alphaModFix/>
          </a:blip>
          <a:srcRect b="0" l="0" r="0" t="0"/>
          <a:stretch/>
        </p:blipFill>
        <p:spPr>
          <a:xfrm>
            <a:off x="5826475" y="3051125"/>
            <a:ext cx="2723100" cy="1664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Helvetica Neue"/>
              <a:buNone/>
            </a:pPr>
            <a:r>
              <a:rPr lang="en" sz="3200">
                <a:latin typeface="Helvetica Neue"/>
                <a:ea typeface="Helvetica Neue"/>
                <a:cs typeface="Helvetica Neue"/>
                <a:sym typeface="Helvetica Neue"/>
              </a:rPr>
              <a:t>Nonpharmacological interventions</a:t>
            </a:r>
            <a:endParaRPr b="0" i="0" sz="3200" u="none" cap="none" strike="noStrike">
              <a:solidFill>
                <a:schemeClr val="dk1"/>
              </a:solidFill>
              <a:latin typeface="Helvetica Neue"/>
              <a:ea typeface="Helvetica Neue"/>
              <a:cs typeface="Helvetica Neue"/>
              <a:sym typeface="Helvetica Neue"/>
            </a:endParaRPr>
          </a:p>
        </p:txBody>
      </p:sp>
      <p:sp>
        <p:nvSpPr>
          <p:cNvPr id="327" name="Google Shape;327;p5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 sz="2400">
                <a:latin typeface="Helvetica Neue"/>
                <a:ea typeface="Helvetica Neue"/>
                <a:cs typeface="Helvetica Neue"/>
                <a:sym typeface="Helvetica Neue"/>
              </a:rPr>
              <a:t>Dietary treatment</a:t>
            </a:r>
            <a:endParaRPr sz="2400">
              <a:latin typeface="Helvetica Neue"/>
              <a:ea typeface="Helvetica Neue"/>
              <a:cs typeface="Helvetica Neue"/>
              <a:sym typeface="Helvetica Neue"/>
            </a:endParaRPr>
          </a:p>
          <a:p>
            <a:pPr indent="-342900" lvl="0" marL="342900" marR="0" rtl="0" algn="l">
              <a:spcBef>
                <a:spcPts val="0"/>
              </a:spcBef>
              <a:spcAft>
                <a:spcPts val="0"/>
              </a:spcAft>
              <a:buClr>
                <a:schemeClr val="dk1"/>
              </a:buClr>
              <a:buSzPts val="2400"/>
              <a:buFont typeface="Helvetica Neue"/>
              <a:buChar char="•"/>
            </a:pPr>
            <a:r>
              <a:rPr lang="en" sz="2400">
                <a:latin typeface="Helvetica Neue"/>
                <a:ea typeface="Helvetica Neue"/>
                <a:cs typeface="Helvetica Neue"/>
                <a:sym typeface="Helvetica Neue"/>
              </a:rPr>
              <a:t>Parent training</a:t>
            </a:r>
            <a:endParaRPr sz="2400">
              <a:latin typeface="Helvetica Neue"/>
              <a:ea typeface="Helvetica Neue"/>
              <a:cs typeface="Helvetica Neue"/>
              <a:sym typeface="Helvetica Neue"/>
            </a:endParaRPr>
          </a:p>
          <a:p>
            <a:pPr indent="-342900" lvl="0" marL="342900" marR="0" rtl="0" algn="l">
              <a:spcBef>
                <a:spcPts val="0"/>
              </a:spcBef>
              <a:spcAft>
                <a:spcPts val="0"/>
              </a:spcAft>
              <a:buClr>
                <a:schemeClr val="dk1"/>
              </a:buClr>
              <a:buSzPts val="2400"/>
              <a:buFont typeface="Helvetica Neue"/>
              <a:buChar char="•"/>
            </a:pPr>
            <a:r>
              <a:rPr lang="en" sz="2400">
                <a:latin typeface="Helvetica Neue"/>
                <a:ea typeface="Helvetica Neue"/>
                <a:cs typeface="Helvetica Neue"/>
                <a:sym typeface="Helvetica Neue"/>
              </a:rPr>
              <a:t>Behavioral therapy</a:t>
            </a:r>
            <a:endParaRPr sz="2400">
              <a:latin typeface="Helvetica Neue"/>
              <a:ea typeface="Helvetica Neue"/>
              <a:cs typeface="Helvetica Neue"/>
              <a:sym typeface="Helvetica Neue"/>
            </a:endParaRPr>
          </a:p>
          <a:p>
            <a:pPr indent="-342900" lvl="0" marL="342900" marR="0" rtl="0" algn="l">
              <a:spcBef>
                <a:spcPts val="0"/>
              </a:spcBef>
              <a:spcAft>
                <a:spcPts val="0"/>
              </a:spcAft>
              <a:buClr>
                <a:schemeClr val="dk1"/>
              </a:buClr>
              <a:buSzPts val="2400"/>
              <a:buFont typeface="Arial"/>
              <a:buChar char="•"/>
            </a:pPr>
            <a:r>
              <a:rPr lang="en" sz="2400">
                <a:latin typeface="Helvetica Neue"/>
                <a:ea typeface="Helvetica Neue"/>
                <a:cs typeface="Helvetica Neue"/>
                <a:sym typeface="Helvetica Neue"/>
              </a:rPr>
              <a:t>Neurobiofeedback</a:t>
            </a:r>
            <a:endParaRPr sz="2400">
              <a:latin typeface="Helvetica Neue"/>
              <a:ea typeface="Helvetica Neue"/>
              <a:cs typeface="Helvetica Neue"/>
              <a:sym typeface="Helvetica Neue"/>
            </a:endParaRPr>
          </a:p>
          <a:p>
            <a:pPr indent="-342900" lvl="0" marL="342900" marR="0" rtl="0" algn="l">
              <a:spcBef>
                <a:spcPts val="0"/>
              </a:spcBef>
              <a:spcAft>
                <a:spcPts val="0"/>
              </a:spcAft>
              <a:buClr>
                <a:schemeClr val="dk1"/>
              </a:buClr>
              <a:buSzPts val="2400"/>
              <a:buFont typeface="Arial"/>
              <a:buChar char="•"/>
            </a:pPr>
            <a:r>
              <a:rPr lang="en" sz="2400">
                <a:latin typeface="Helvetica Neue"/>
                <a:ea typeface="Helvetica Neue"/>
                <a:cs typeface="Helvetica Neue"/>
                <a:sym typeface="Helvetica Neue"/>
              </a:rPr>
              <a:t>Videogames</a:t>
            </a:r>
            <a:endParaRPr sz="2400">
              <a:latin typeface="Helvetica Neue"/>
              <a:ea typeface="Helvetica Neue"/>
              <a:cs typeface="Helvetica Neue"/>
              <a:sym typeface="Helvetica Neue"/>
            </a:endParaRPr>
          </a:p>
          <a:p>
            <a:pPr indent="0" lvl="0" marL="0" marR="0" rtl="0" algn="l">
              <a:spcBef>
                <a:spcPts val="0"/>
              </a:spcBef>
              <a:spcAft>
                <a:spcPts val="0"/>
              </a:spcAft>
              <a:buNone/>
            </a:pPr>
            <a:r>
              <a:t/>
            </a:r>
            <a:endParaRPr sz="2400">
              <a:latin typeface="Helvetica Neue"/>
              <a:ea typeface="Helvetica Neue"/>
              <a:cs typeface="Helvetica Neue"/>
              <a:sym typeface="Helvetica Neue"/>
            </a:endParaRPr>
          </a:p>
          <a:p>
            <a:pPr indent="0" lvl="0" marL="0" marR="0" rtl="0" algn="l">
              <a:spcBef>
                <a:spcPts val="0"/>
              </a:spcBef>
              <a:spcAft>
                <a:spcPts val="0"/>
              </a:spcAft>
              <a:buNone/>
            </a:pPr>
            <a:r>
              <a:t/>
            </a:r>
            <a:endParaRPr sz="2400">
              <a:latin typeface="Helvetica Neue"/>
              <a:ea typeface="Helvetica Neue"/>
              <a:cs typeface="Helvetica Neue"/>
              <a:sym typeface="Helvetica Neue"/>
            </a:endParaRPr>
          </a:p>
          <a:p>
            <a:pPr indent="0" lvl="0" marL="0" rtl="0" algn="l">
              <a:spcBef>
                <a:spcPts val="480"/>
              </a:spcBef>
              <a:spcAft>
                <a:spcPts val="0"/>
              </a:spcAft>
              <a:buNone/>
            </a:pPr>
            <a:r>
              <a:rPr lang="en" sz="2400">
                <a:latin typeface="Helvetica Neue"/>
                <a:ea typeface="Helvetica Neue"/>
                <a:cs typeface="Helvetica Neue"/>
                <a:sym typeface="Helvetica Neue"/>
              </a:rPr>
              <a:t>Issue: Openness to alternative disorder management methods</a:t>
            </a:r>
            <a:endParaRPr/>
          </a:p>
          <a:p>
            <a:pPr indent="-139700" lvl="0" marL="342900" rtl="0" algn="l">
              <a:spcBef>
                <a:spcPts val="640"/>
              </a:spcBef>
              <a:spcAft>
                <a:spcPts val="0"/>
              </a:spcAft>
              <a:buClr>
                <a:schemeClr val="dk1"/>
              </a:buClr>
              <a:buSzPts val="3200"/>
              <a:buFont typeface="Arial"/>
              <a:buNone/>
            </a:pPr>
            <a:r>
              <a:t/>
            </a:r>
            <a:endParaRPr/>
          </a:p>
          <a:p>
            <a:pPr indent="0" lvl="0" marL="0" marR="0" rtl="0" algn="l">
              <a:spcBef>
                <a:spcPts val="0"/>
              </a:spcBef>
              <a:spcAft>
                <a:spcPts val="0"/>
              </a:spcAft>
              <a:buNone/>
            </a:pPr>
            <a:r>
              <a:t/>
            </a:r>
            <a:endParaRPr sz="2400">
              <a:latin typeface="Helvetica Neue"/>
              <a:ea typeface="Helvetica Neue"/>
              <a:cs typeface="Helvetica Neue"/>
              <a:sym typeface="Helvetica Neue"/>
            </a:endParaRPr>
          </a:p>
          <a:p>
            <a:pPr indent="0" lvl="0" marL="0" marR="0" rtl="0" algn="l">
              <a:spcBef>
                <a:spcPts val="0"/>
              </a:spcBef>
              <a:spcAft>
                <a:spcPts val="0"/>
              </a:spcAft>
              <a:buNone/>
            </a:pPr>
            <a:r>
              <a:t/>
            </a:r>
            <a:endParaRPr sz="2400">
              <a:latin typeface="Helvetica Neue"/>
              <a:ea typeface="Helvetica Neue"/>
              <a:cs typeface="Helvetica Neue"/>
              <a:sym typeface="Helvetica Neue"/>
            </a:endParaRPr>
          </a:p>
        </p:txBody>
      </p:sp>
      <p:pic>
        <p:nvPicPr>
          <p:cNvPr descr="PhotoFunia-1490159577.jpg" id="328" name="Google Shape;328;p53"/>
          <p:cNvPicPr preferRelativeResize="0"/>
          <p:nvPr/>
        </p:nvPicPr>
        <p:blipFill rotWithShape="1">
          <a:blip r:embed="rId3">
            <a:alphaModFix/>
          </a:blip>
          <a:srcRect b="0" l="0" r="0" t="0"/>
          <a:stretch/>
        </p:blipFill>
        <p:spPr>
          <a:xfrm>
            <a:off x="4915275" y="2038250"/>
            <a:ext cx="2813700" cy="1246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2" name="Google Shape;14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BCIs are designed to create a direct pathway between the human brain and the computer</a:t>
            </a:r>
            <a:endParaRPr/>
          </a:p>
        </p:txBody>
      </p:sp>
      <p:pic>
        <p:nvPicPr>
          <p:cNvPr descr="Screenshot 2017-10-17 14.24.21.png" id="143" name="Google Shape;143;p27"/>
          <p:cNvPicPr preferRelativeResize="0"/>
          <p:nvPr/>
        </p:nvPicPr>
        <p:blipFill>
          <a:blip r:embed="rId3">
            <a:alphaModFix/>
          </a:blip>
          <a:stretch>
            <a:fillRect/>
          </a:stretch>
        </p:blipFill>
        <p:spPr>
          <a:xfrm>
            <a:off x="2395025" y="1770325"/>
            <a:ext cx="3582275" cy="2511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Helvetica Neue"/>
              <a:buNone/>
            </a:pPr>
            <a:r>
              <a:rPr lang="en" sz="3200">
                <a:latin typeface="Helvetica Neue"/>
                <a:ea typeface="Helvetica Neue"/>
                <a:cs typeface="Helvetica Neue"/>
                <a:sym typeface="Helvetica Neue"/>
              </a:rPr>
              <a:t>Nonpharmacological interventions</a:t>
            </a:r>
            <a:endParaRPr b="0" i="0" sz="3200" u="none" cap="none" strike="noStrike">
              <a:solidFill>
                <a:schemeClr val="dk1"/>
              </a:solidFill>
              <a:latin typeface="Helvetica Neue"/>
              <a:ea typeface="Helvetica Neue"/>
              <a:cs typeface="Helvetica Neue"/>
              <a:sym typeface="Helvetica Neue"/>
            </a:endParaRPr>
          </a:p>
        </p:txBody>
      </p:sp>
      <p:sp>
        <p:nvSpPr>
          <p:cNvPr id="335" name="Google Shape;335;p5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Helvetica Neue"/>
              <a:ea typeface="Helvetica Neue"/>
              <a:cs typeface="Helvetica Neue"/>
              <a:sym typeface="Helvetica Neue"/>
            </a:endParaRPr>
          </a:p>
          <a:p>
            <a:pPr indent="-342900" lvl="0" marL="342900" marR="0" rtl="0" algn="l">
              <a:spcBef>
                <a:spcPts val="0"/>
              </a:spcBef>
              <a:spcAft>
                <a:spcPts val="0"/>
              </a:spcAft>
              <a:buClr>
                <a:schemeClr val="dk1"/>
              </a:buClr>
              <a:buSzPts val="2400"/>
              <a:buFont typeface="Helvetica Neue"/>
              <a:buChar char="•"/>
            </a:pPr>
            <a:r>
              <a:rPr lang="en" sz="2400">
                <a:latin typeface="Helvetica Neue"/>
                <a:ea typeface="Helvetica Neue"/>
                <a:cs typeface="Helvetica Neue"/>
                <a:sym typeface="Helvetica Neue"/>
              </a:rPr>
              <a:t>Videogames can be powerful tool to train brain as they improve working memory </a:t>
            </a:r>
            <a:r>
              <a:rPr lang="en" sz="1400">
                <a:latin typeface="Helvetica Neue"/>
                <a:ea typeface="Helvetica Neue"/>
                <a:cs typeface="Helvetica Neue"/>
                <a:sym typeface="Helvetica Neue"/>
              </a:rPr>
              <a:t>(Strobach, 2012)</a:t>
            </a:r>
            <a:endParaRPr sz="1400">
              <a:latin typeface="Helvetica Neue"/>
              <a:ea typeface="Helvetica Neue"/>
              <a:cs typeface="Helvetica Neue"/>
              <a:sym typeface="Helvetica Neue"/>
            </a:endParaRPr>
          </a:p>
          <a:p>
            <a:pPr indent="0" lvl="0" marL="0" marR="0" rtl="0" algn="l">
              <a:spcBef>
                <a:spcPts val="0"/>
              </a:spcBef>
              <a:spcAft>
                <a:spcPts val="0"/>
              </a:spcAft>
              <a:buNone/>
            </a:pPr>
            <a:r>
              <a:t/>
            </a:r>
            <a:endParaRPr sz="1400">
              <a:latin typeface="Helvetica Neue"/>
              <a:ea typeface="Helvetica Neue"/>
              <a:cs typeface="Helvetica Neue"/>
              <a:sym typeface="Helvetica Neue"/>
            </a:endParaRPr>
          </a:p>
          <a:p>
            <a:pPr indent="-342900" lvl="0" marL="342900" marR="0" rtl="0" algn="l">
              <a:spcBef>
                <a:spcPts val="0"/>
              </a:spcBef>
              <a:spcAft>
                <a:spcPts val="0"/>
              </a:spcAft>
              <a:buClr>
                <a:schemeClr val="dk1"/>
              </a:buClr>
              <a:buSzPts val="2400"/>
              <a:buFont typeface="Helvetica Neue"/>
              <a:buChar char="•"/>
            </a:pPr>
            <a:r>
              <a:rPr lang="en" sz="2400">
                <a:latin typeface="Helvetica Neue"/>
                <a:ea typeface="Helvetica Neue"/>
                <a:cs typeface="Helvetica Neue"/>
                <a:sym typeface="Helvetica Neue"/>
              </a:rPr>
              <a:t>Testing different solutions to a problem and finding them ineffective motivates children to look for new strategies </a:t>
            </a:r>
            <a:r>
              <a:rPr lang="en" sz="1400">
                <a:latin typeface="Helvetica Neue"/>
                <a:ea typeface="Helvetica Neue"/>
                <a:cs typeface="Helvetica Neue"/>
                <a:sym typeface="Helvetica Neue"/>
              </a:rPr>
              <a:t>(Kwon, 2000)</a:t>
            </a:r>
            <a:endParaRPr sz="1400">
              <a:latin typeface="Helvetica Neue"/>
              <a:ea typeface="Helvetica Neue"/>
              <a:cs typeface="Helvetica Neue"/>
              <a:sym typeface="Helvetica Neue"/>
            </a:endParaRPr>
          </a:p>
          <a:p>
            <a:pPr indent="0" lvl="0" marL="0" marR="0" rtl="0" algn="l">
              <a:spcBef>
                <a:spcPts val="0"/>
              </a:spcBef>
              <a:spcAft>
                <a:spcPts val="0"/>
              </a:spcAft>
              <a:buNone/>
            </a:pPr>
            <a:r>
              <a:t/>
            </a:r>
            <a:endParaRPr sz="2400">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Helvetica Neue"/>
              <a:buNone/>
            </a:pPr>
            <a:r>
              <a:rPr b="0" i="0" lang="en" sz="3200" u="none" cap="none" strike="noStrike">
                <a:solidFill>
                  <a:schemeClr val="dk1"/>
                </a:solidFill>
                <a:latin typeface="Helvetica Neue"/>
                <a:ea typeface="Helvetica Neue"/>
                <a:cs typeface="Helvetica Neue"/>
                <a:sym typeface="Helvetica Neue"/>
              </a:rPr>
              <a:t>Research </a:t>
            </a:r>
            <a:r>
              <a:rPr lang="en" sz="3200">
                <a:latin typeface="Helvetica Neue"/>
                <a:ea typeface="Helvetica Neue"/>
                <a:cs typeface="Helvetica Neue"/>
                <a:sym typeface="Helvetica Neue"/>
              </a:rPr>
              <a:t>Objectives</a:t>
            </a:r>
            <a:endParaRPr b="0" i="0" sz="3200" u="none" cap="none" strike="noStrike">
              <a:solidFill>
                <a:schemeClr val="dk1"/>
              </a:solidFill>
              <a:latin typeface="Helvetica Neue"/>
              <a:ea typeface="Helvetica Neue"/>
              <a:cs typeface="Helvetica Neue"/>
              <a:sym typeface="Helvetica Neue"/>
            </a:endParaRPr>
          </a:p>
        </p:txBody>
      </p:sp>
      <p:sp>
        <p:nvSpPr>
          <p:cNvPr id="341" name="Google Shape;341;p5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 sz="2400">
                <a:latin typeface="Helvetica Neue"/>
                <a:ea typeface="Helvetica Neue"/>
                <a:cs typeface="Helvetica Neue"/>
                <a:sym typeface="Helvetica Neue"/>
              </a:rPr>
              <a:t>Design and validate a videogame that teaches proportional reasoning to children with ADHD</a:t>
            </a:r>
            <a:endParaRPr sz="2400">
              <a:latin typeface="Helvetica Neue"/>
              <a:ea typeface="Helvetica Neue"/>
              <a:cs typeface="Helvetica Neue"/>
              <a:sym typeface="Helvetica Neue"/>
            </a:endParaRPr>
          </a:p>
          <a:p>
            <a:pPr indent="-342900" lvl="0" marL="342900" marR="0" rtl="0" algn="l">
              <a:spcBef>
                <a:spcPts val="0"/>
              </a:spcBef>
              <a:spcAft>
                <a:spcPts val="0"/>
              </a:spcAft>
              <a:buClr>
                <a:schemeClr val="dk1"/>
              </a:buClr>
              <a:buSzPts val="2400"/>
              <a:buFont typeface="Arial"/>
              <a:buChar char="•"/>
            </a:pPr>
            <a:r>
              <a:rPr lang="en" sz="2400">
                <a:solidFill>
                  <a:srgbClr val="000000"/>
                </a:solidFill>
                <a:latin typeface="Helvetica Neue"/>
                <a:ea typeface="Helvetica Neue"/>
                <a:cs typeface="Helvetica Neue"/>
                <a:sym typeface="Helvetica Neue"/>
              </a:rPr>
              <a:t>Verify whether</a:t>
            </a:r>
            <a:r>
              <a:rPr b="0" i="0" lang="en" sz="2400" u="none" cap="none" strike="noStrike">
                <a:solidFill>
                  <a:srgbClr val="000000"/>
                </a:solidFill>
                <a:latin typeface="Helvetica Neue"/>
                <a:ea typeface="Helvetica Neue"/>
                <a:cs typeface="Helvetica Neue"/>
                <a:sym typeface="Helvetica Neue"/>
              </a:rPr>
              <a:t> children with ADHD are kept longer </a:t>
            </a:r>
            <a:r>
              <a:rPr lang="en" sz="2400">
                <a:solidFill>
                  <a:srgbClr val="000000"/>
                </a:solidFill>
                <a:latin typeface="Helvetica Neue"/>
                <a:ea typeface="Helvetica Neue"/>
                <a:cs typeface="Helvetica Neue"/>
                <a:sym typeface="Helvetica Neue"/>
              </a:rPr>
              <a:t>in the state of flow by manipulating the difficulty of the game based on their attention level as read by the low-cost BCI device</a:t>
            </a:r>
            <a:endParaRPr>
              <a:solidFill>
                <a:srgbClr val="000000"/>
              </a:solidFill>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Helvetica Neue"/>
              <a:buNone/>
            </a:pPr>
            <a:r>
              <a:rPr lang="en" sz="2800">
                <a:latin typeface="Helvetica Neue"/>
                <a:ea typeface="Helvetica Neue"/>
                <a:cs typeface="Helvetica Neue"/>
                <a:sym typeface="Helvetica Neue"/>
              </a:rPr>
              <a:t>Design </a:t>
            </a:r>
            <a:r>
              <a:rPr b="0" i="0" lang="en" sz="2800" u="none" cap="none" strike="noStrike">
                <a:solidFill>
                  <a:schemeClr val="dk1"/>
                </a:solidFill>
                <a:latin typeface="Helvetica Neue"/>
                <a:ea typeface="Helvetica Neue"/>
                <a:cs typeface="Helvetica Neue"/>
                <a:sym typeface="Helvetica Neue"/>
              </a:rPr>
              <a:t>Challenges</a:t>
            </a:r>
            <a:endParaRPr b="0" i="0" sz="2800" u="none" cap="none" strike="noStrike">
              <a:solidFill>
                <a:schemeClr val="dk1"/>
              </a:solidFill>
              <a:latin typeface="Helvetica Neue"/>
              <a:ea typeface="Helvetica Neue"/>
              <a:cs typeface="Helvetica Neue"/>
              <a:sym typeface="Helvetica Neue"/>
            </a:endParaRPr>
          </a:p>
        </p:txBody>
      </p:sp>
      <p:sp>
        <p:nvSpPr>
          <p:cNvPr id="347" name="Google Shape;347;p5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0" i="0" lang="en" sz="2400" u="none" cap="none" strike="noStrike">
                <a:solidFill>
                  <a:schemeClr val="dk1"/>
                </a:solidFill>
                <a:latin typeface="Helvetica Neue"/>
                <a:ea typeface="Helvetica Neue"/>
                <a:cs typeface="Helvetica Neue"/>
                <a:sym typeface="Helvetica Neue"/>
              </a:rPr>
              <a:t>Different cognitive profiles of ADHD</a:t>
            </a:r>
            <a:endParaRPr/>
          </a:p>
          <a:p>
            <a:pPr indent="-342900" lvl="0" marL="342900" marR="0" rtl="0" algn="l">
              <a:spcBef>
                <a:spcPts val="480"/>
              </a:spcBef>
              <a:spcAft>
                <a:spcPts val="0"/>
              </a:spcAft>
              <a:buClr>
                <a:schemeClr val="dk1"/>
              </a:buClr>
              <a:buSzPts val="2400"/>
              <a:buFont typeface="Arial"/>
              <a:buChar char="•"/>
            </a:pPr>
            <a:r>
              <a:rPr b="0" i="0" lang="en" sz="2400" u="none" cap="none" strike="noStrike">
                <a:solidFill>
                  <a:schemeClr val="dk1"/>
                </a:solidFill>
                <a:latin typeface="Helvetica Neue"/>
                <a:ea typeface="Helvetica Neue"/>
                <a:cs typeface="Helvetica Neue"/>
                <a:sym typeface="Helvetica Neue"/>
              </a:rPr>
              <a:t>Easily distracted</a:t>
            </a:r>
            <a:endParaRPr/>
          </a:p>
          <a:p>
            <a:pPr indent="-342900" lvl="0" marL="342900" marR="0" rtl="0" algn="l">
              <a:spcBef>
                <a:spcPts val="480"/>
              </a:spcBef>
              <a:spcAft>
                <a:spcPts val="0"/>
              </a:spcAft>
              <a:buClr>
                <a:schemeClr val="dk1"/>
              </a:buClr>
              <a:buSzPts val="2400"/>
              <a:buFont typeface="Arial"/>
              <a:buChar char="•"/>
            </a:pPr>
            <a:r>
              <a:rPr b="0" i="0" lang="en" sz="2400" u="none" cap="none" strike="noStrike">
                <a:solidFill>
                  <a:schemeClr val="dk1"/>
                </a:solidFill>
                <a:latin typeface="Helvetica Neue"/>
                <a:ea typeface="Helvetica Neue"/>
                <a:cs typeface="Helvetica Neue"/>
                <a:sym typeface="Helvetica Neue"/>
              </a:rPr>
              <a:t>Easily over stimulated and over excited</a:t>
            </a:r>
            <a:endParaRPr/>
          </a:p>
          <a:p>
            <a:pPr indent="-342900" lvl="0" marL="342900" marR="0" rtl="0" algn="l">
              <a:spcBef>
                <a:spcPts val="480"/>
              </a:spcBef>
              <a:spcAft>
                <a:spcPts val="0"/>
              </a:spcAft>
              <a:buClr>
                <a:schemeClr val="dk1"/>
              </a:buClr>
              <a:buSzPts val="2400"/>
              <a:buFont typeface="Arial"/>
              <a:buChar char="•"/>
            </a:pPr>
            <a:r>
              <a:rPr b="0" i="0" lang="en" sz="2400" u="none" cap="none" strike="noStrike">
                <a:solidFill>
                  <a:schemeClr val="dk1"/>
                </a:solidFill>
                <a:latin typeface="Helvetica Neue"/>
                <a:ea typeface="Helvetica Neue"/>
                <a:cs typeface="Helvetica Neue"/>
                <a:sym typeface="Helvetica Neue"/>
              </a:rPr>
              <a:t>Information retention issues</a:t>
            </a:r>
            <a:endParaRPr b="0" i="0" sz="2400" u="none" cap="none" strike="noStrike">
              <a:solidFill>
                <a:schemeClr val="dk1"/>
              </a:solidFill>
              <a:latin typeface="Helvetica Neue"/>
              <a:ea typeface="Helvetica Neue"/>
              <a:cs typeface="Helvetica Neue"/>
              <a:sym typeface="Helvetica Neue"/>
            </a:endParaRPr>
          </a:p>
          <a:p>
            <a:pPr indent="0" lvl="0" marL="0" marR="0" rtl="0" algn="l">
              <a:spcBef>
                <a:spcPts val="480"/>
              </a:spcBef>
              <a:spcAft>
                <a:spcPts val="0"/>
              </a:spcAft>
              <a:buNone/>
            </a:pPr>
            <a:r>
              <a:t/>
            </a:r>
            <a:endParaRPr sz="2400">
              <a:latin typeface="Helvetica Neue"/>
              <a:ea typeface="Helvetica Neue"/>
              <a:cs typeface="Helvetica Neue"/>
              <a:sym typeface="Helvetica Neue"/>
            </a:endParaRPr>
          </a:p>
          <a:p>
            <a:pPr indent="-342900" lvl="0" marL="342900" marR="0" rtl="0" algn="l">
              <a:spcBef>
                <a:spcPts val="480"/>
              </a:spcBef>
              <a:spcAft>
                <a:spcPts val="0"/>
              </a:spcAft>
              <a:buClr>
                <a:schemeClr val="dk1"/>
              </a:buClr>
              <a:buSzPts val="2400"/>
              <a:buFont typeface="Helvetica Neue"/>
              <a:buChar char="•"/>
            </a:pPr>
            <a:r>
              <a:rPr lang="en" sz="2400">
                <a:latin typeface="Helvetica Neue"/>
                <a:ea typeface="Helvetica Neue"/>
                <a:cs typeface="Helvetica Neue"/>
                <a:sym typeface="Helvetica Neue"/>
              </a:rPr>
              <a:t>Cost of the BCI devices</a:t>
            </a:r>
            <a:endParaRPr sz="2400">
              <a:latin typeface="Helvetica Neue"/>
              <a:ea typeface="Helvetica Neue"/>
              <a:cs typeface="Helvetica Neue"/>
              <a:sym typeface="Helvetica Neue"/>
            </a:endParaRPr>
          </a:p>
          <a:p>
            <a:pPr indent="-139700" lvl="0" marL="342900" marR="0" rtl="0" algn="l">
              <a:spcBef>
                <a:spcPts val="640"/>
              </a:spcBef>
              <a:spcAft>
                <a:spcPts val="0"/>
              </a:spcAft>
              <a:buClr>
                <a:schemeClr val="dk1"/>
              </a:buClr>
              <a:buSzPts val="3200"/>
              <a:buFont typeface="Arial"/>
              <a:buNone/>
            </a:pPr>
            <a:r>
              <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latin typeface="Helvetica Neue"/>
                <a:ea typeface="Helvetica Neue"/>
                <a:cs typeface="Helvetica Neue"/>
                <a:sym typeface="Helvetica Neue"/>
              </a:rPr>
              <a:t>Game Design 1</a:t>
            </a:r>
            <a:endParaRPr sz="3200">
              <a:latin typeface="Helvetica Neue"/>
              <a:ea typeface="Helvetica Neue"/>
              <a:cs typeface="Helvetica Neue"/>
              <a:sym typeface="Helvetica Neue"/>
            </a:endParaRPr>
          </a:p>
        </p:txBody>
      </p:sp>
      <p:sp>
        <p:nvSpPr>
          <p:cNvPr id="353" name="Google Shape;353;p57"/>
          <p:cNvSpPr txBox="1"/>
          <p:nvPr>
            <p:ph idx="1" type="body"/>
          </p:nvPr>
        </p:nvSpPr>
        <p:spPr>
          <a:xfrm>
            <a:off x="457200" y="993675"/>
            <a:ext cx="8229600" cy="36009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sz="2400">
              <a:latin typeface="Helvetica Neue"/>
              <a:ea typeface="Helvetica Neue"/>
              <a:cs typeface="Helvetica Neue"/>
              <a:sym typeface="Helvetica Neue"/>
            </a:endParaRPr>
          </a:p>
          <a:p>
            <a:pPr indent="0" lvl="0" marL="0" rtl="0" algn="l">
              <a:spcBef>
                <a:spcPts val="640"/>
              </a:spcBef>
              <a:spcAft>
                <a:spcPts val="0"/>
              </a:spcAft>
              <a:buNone/>
            </a:pPr>
            <a:r>
              <a:t/>
            </a:r>
            <a:endParaRPr/>
          </a:p>
          <a:p>
            <a:pPr indent="-139700" lvl="0" marL="342900" rtl="0" algn="l">
              <a:spcBef>
                <a:spcPts val="640"/>
              </a:spcBef>
              <a:spcAft>
                <a:spcPts val="0"/>
              </a:spcAft>
              <a:buNone/>
            </a:pPr>
            <a:r>
              <a:t/>
            </a:r>
            <a:endParaRPr/>
          </a:p>
        </p:txBody>
      </p:sp>
      <p:pic>
        <p:nvPicPr>
          <p:cNvPr descr="bscale06.png" id="354" name="Google Shape;354;p57"/>
          <p:cNvPicPr preferRelativeResize="0"/>
          <p:nvPr>
            <p:ph idx="1" type="body"/>
          </p:nvPr>
        </p:nvPicPr>
        <p:blipFill rotWithShape="1">
          <a:blip r:embed="rId3">
            <a:alphaModFix/>
          </a:blip>
          <a:srcRect b="1028" l="0" r="0" t="1028"/>
          <a:stretch/>
        </p:blipFill>
        <p:spPr>
          <a:xfrm>
            <a:off x="2510675" y="993675"/>
            <a:ext cx="3930600" cy="2337900"/>
          </a:xfrm>
          <a:prstGeom prst="rect">
            <a:avLst/>
          </a:prstGeom>
          <a:noFill/>
          <a:ln>
            <a:noFill/>
          </a:ln>
        </p:spPr>
      </p:pic>
      <p:sp>
        <p:nvSpPr>
          <p:cNvPr id="355" name="Google Shape;355;p57"/>
          <p:cNvSpPr txBox="1"/>
          <p:nvPr/>
        </p:nvSpPr>
        <p:spPr>
          <a:xfrm>
            <a:off x="1147500" y="3424525"/>
            <a:ext cx="6849000" cy="1296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The initial Lego balance scale design of the game to test the EEG device inspired by Siegler’s balance scale experiment </a:t>
            </a:r>
            <a:r>
              <a:rPr lang="en">
                <a:latin typeface="Helvetica Neue"/>
                <a:ea typeface="Helvetica Neue"/>
                <a:cs typeface="Helvetica Neue"/>
                <a:sym typeface="Helvetica Neue"/>
              </a:rPr>
              <a:t>(Siegler, 1976)</a:t>
            </a:r>
            <a:endParaRPr>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latin typeface="Helvetica Neue"/>
                <a:ea typeface="Helvetica Neue"/>
                <a:cs typeface="Helvetica Neue"/>
                <a:sym typeface="Helvetica Neue"/>
              </a:rPr>
              <a:t>Game Design 1</a:t>
            </a:r>
            <a:endParaRPr sz="3200">
              <a:latin typeface="Helvetica Neue"/>
              <a:ea typeface="Helvetica Neue"/>
              <a:cs typeface="Helvetica Neue"/>
              <a:sym typeface="Helvetica Neue"/>
            </a:endParaRPr>
          </a:p>
        </p:txBody>
      </p:sp>
      <p:sp>
        <p:nvSpPr>
          <p:cNvPr id="361" name="Google Shape;361;p58"/>
          <p:cNvSpPr txBox="1"/>
          <p:nvPr>
            <p:ph idx="1" type="body"/>
          </p:nvPr>
        </p:nvSpPr>
        <p:spPr>
          <a:xfrm>
            <a:off x="457200" y="1063375"/>
            <a:ext cx="8229600" cy="37407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sz="2400">
              <a:latin typeface="Helvetica Neue"/>
              <a:ea typeface="Helvetica Neue"/>
              <a:cs typeface="Helvetica Neue"/>
              <a:sym typeface="Helvetica Neue"/>
            </a:endParaRPr>
          </a:p>
          <a:p>
            <a:pPr indent="0" lvl="0" marL="0" rtl="0" algn="l">
              <a:spcBef>
                <a:spcPts val="640"/>
              </a:spcBef>
              <a:spcAft>
                <a:spcPts val="0"/>
              </a:spcAft>
              <a:buNone/>
            </a:pPr>
            <a:r>
              <a:t/>
            </a:r>
            <a:endParaRPr/>
          </a:p>
          <a:p>
            <a:pPr indent="-139700" lvl="0" marL="342900" rtl="0" algn="l">
              <a:spcBef>
                <a:spcPts val="640"/>
              </a:spcBef>
              <a:spcAft>
                <a:spcPts val="0"/>
              </a:spcAft>
              <a:buNone/>
            </a:pPr>
            <a:r>
              <a:t/>
            </a:r>
            <a:endParaRPr/>
          </a:p>
        </p:txBody>
      </p:sp>
      <p:pic>
        <p:nvPicPr>
          <p:cNvPr descr="bcigame.png" id="362" name="Google Shape;362;p58"/>
          <p:cNvPicPr preferRelativeResize="0"/>
          <p:nvPr/>
        </p:nvPicPr>
        <p:blipFill rotWithShape="1">
          <a:blip r:embed="rId3">
            <a:alphaModFix/>
          </a:blip>
          <a:srcRect b="0" l="0" r="0" t="0"/>
          <a:stretch/>
        </p:blipFill>
        <p:spPr>
          <a:xfrm>
            <a:off x="2704650" y="1729275"/>
            <a:ext cx="3468900" cy="1784400"/>
          </a:xfrm>
          <a:prstGeom prst="rect">
            <a:avLst/>
          </a:prstGeom>
          <a:noFill/>
          <a:ln>
            <a:noFill/>
          </a:ln>
        </p:spPr>
      </p:pic>
      <p:sp>
        <p:nvSpPr>
          <p:cNvPr id="363" name="Google Shape;363;p58"/>
          <p:cNvSpPr txBox="1"/>
          <p:nvPr/>
        </p:nvSpPr>
        <p:spPr>
          <a:xfrm>
            <a:off x="1147500" y="3513675"/>
            <a:ext cx="6849000" cy="12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a:ea typeface="Helvetica Neue"/>
                <a:cs typeface="Helvetica Neue"/>
                <a:sym typeface="Helvetica Neue"/>
              </a:rPr>
              <a:t>1. weight introduction </a:t>
            </a:r>
            <a:endParaRPr sz="1800">
              <a:latin typeface="Helvetica Neue"/>
              <a:ea typeface="Helvetica Neue"/>
              <a:cs typeface="Helvetica Neue"/>
              <a:sym typeface="Helvetica Neue"/>
            </a:endParaRPr>
          </a:p>
          <a:p>
            <a:pPr indent="0" lvl="0" marL="0" rtl="0" algn="l">
              <a:spcBef>
                <a:spcPts val="0"/>
              </a:spcBef>
              <a:spcAft>
                <a:spcPts val="0"/>
              </a:spcAft>
              <a:buNone/>
            </a:pPr>
            <a:r>
              <a:rPr lang="en" sz="1800">
                <a:latin typeface="Helvetica Neue"/>
                <a:ea typeface="Helvetica Neue"/>
                <a:cs typeface="Helvetica Neue"/>
                <a:sym typeface="Helvetica Neue"/>
              </a:rPr>
              <a:t>2. distance introduction</a:t>
            </a:r>
            <a:endParaRPr sz="1800">
              <a:latin typeface="Helvetica Neue"/>
              <a:ea typeface="Helvetica Neue"/>
              <a:cs typeface="Helvetica Neue"/>
              <a:sym typeface="Helvetica Neue"/>
            </a:endParaRPr>
          </a:p>
          <a:p>
            <a:pPr indent="0" lvl="0" marL="0" rtl="0" algn="l">
              <a:spcBef>
                <a:spcPts val="0"/>
              </a:spcBef>
              <a:spcAft>
                <a:spcPts val="0"/>
              </a:spcAft>
              <a:buNone/>
            </a:pPr>
            <a:r>
              <a:rPr lang="en" sz="1800">
                <a:latin typeface="Helvetica Neue"/>
                <a:ea typeface="Helvetica Neue"/>
                <a:cs typeface="Helvetica Neue"/>
                <a:sym typeface="Helvetica Neue"/>
              </a:rPr>
              <a:t>3. considering both weight and distance</a:t>
            </a:r>
            <a:endParaRPr sz="1800">
              <a:latin typeface="Helvetica Neue"/>
              <a:ea typeface="Helvetica Neue"/>
              <a:cs typeface="Helvetica Neue"/>
              <a:sym typeface="Helvetica Neue"/>
            </a:endParaRPr>
          </a:p>
          <a:p>
            <a:pPr indent="0" lvl="0" marL="0" rtl="0" algn="l">
              <a:spcBef>
                <a:spcPts val="0"/>
              </a:spcBef>
              <a:spcAft>
                <a:spcPts val="0"/>
              </a:spcAft>
              <a:buNone/>
            </a:pPr>
            <a:r>
              <a:rPr lang="en" sz="1800">
                <a:latin typeface="Helvetica Neue"/>
                <a:ea typeface="Helvetica Neue"/>
                <a:cs typeface="Helvetica Neue"/>
                <a:sym typeface="Helvetica Neue"/>
              </a:rPr>
              <a:t>4. sum of cross products</a:t>
            </a:r>
            <a:endParaRPr sz="1800">
              <a:latin typeface="Helvetica Neue"/>
              <a:ea typeface="Helvetica Neue"/>
              <a:cs typeface="Helvetica Neue"/>
              <a:sym typeface="Helvetica Neue"/>
            </a:endParaRPr>
          </a:p>
        </p:txBody>
      </p:sp>
      <p:sp>
        <p:nvSpPr>
          <p:cNvPr id="364" name="Google Shape;364;p58"/>
          <p:cNvSpPr txBox="1"/>
          <p:nvPr/>
        </p:nvSpPr>
        <p:spPr>
          <a:xfrm>
            <a:off x="1014600" y="1117750"/>
            <a:ext cx="6849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Helvetica Neue"/>
                <a:ea typeface="Helvetica Neue"/>
                <a:cs typeface="Helvetica Neue"/>
                <a:sym typeface="Helvetica Neue"/>
              </a:rPr>
              <a:t> Siegler’s proportionality rules are introduced in a specific order:</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Helvetica Neue"/>
              <a:buNone/>
            </a:pPr>
            <a:r>
              <a:rPr b="0" i="0" lang="en" sz="3200" u="none" cap="none" strike="noStrike">
                <a:solidFill>
                  <a:schemeClr val="dk1"/>
                </a:solidFill>
                <a:latin typeface="Helvetica Neue"/>
                <a:ea typeface="Helvetica Neue"/>
                <a:cs typeface="Helvetica Neue"/>
                <a:sym typeface="Helvetica Neue"/>
              </a:rPr>
              <a:t>P</a:t>
            </a:r>
            <a:r>
              <a:rPr lang="en" sz="3200">
                <a:latin typeface="Helvetica Neue"/>
                <a:ea typeface="Helvetica Neue"/>
                <a:cs typeface="Helvetica Neue"/>
                <a:sym typeface="Helvetica Neue"/>
              </a:rPr>
              <a:t>ilot Study</a:t>
            </a:r>
            <a:endParaRPr b="0" i="0" sz="3200" u="none" cap="none" strike="noStrike">
              <a:solidFill>
                <a:schemeClr val="dk1"/>
              </a:solidFill>
              <a:latin typeface="Helvetica Neue"/>
              <a:ea typeface="Helvetica Neue"/>
              <a:cs typeface="Helvetica Neue"/>
              <a:sym typeface="Helvetica Neue"/>
            </a:endParaRPr>
          </a:p>
        </p:txBody>
      </p:sp>
      <p:sp>
        <p:nvSpPr>
          <p:cNvPr id="370" name="Google Shape;370;p59"/>
          <p:cNvSpPr txBox="1"/>
          <p:nvPr/>
        </p:nvSpPr>
        <p:spPr>
          <a:xfrm>
            <a:off x="825250" y="1322699"/>
            <a:ext cx="8033400" cy="3409800"/>
          </a:xfrm>
          <a:prstGeom prst="rect">
            <a:avLst/>
          </a:prstGeom>
          <a:noFill/>
          <a:ln>
            <a:noFill/>
          </a:ln>
        </p:spPr>
        <p:txBody>
          <a:bodyPr anchorCtr="0" anchor="t" bIns="45700" lIns="91425" spcFirstLastPara="1" rIns="91425" wrap="square" tIns="45700">
            <a:noAutofit/>
          </a:bodyPr>
          <a:lstStyle/>
          <a:p>
            <a:pPr indent="-330200" lvl="0" marL="342900" rtl="0" algn="l">
              <a:spcBef>
                <a:spcPts val="0"/>
              </a:spcBef>
              <a:spcAft>
                <a:spcPts val="0"/>
              </a:spcAft>
              <a:buClr>
                <a:schemeClr val="dk1"/>
              </a:buClr>
              <a:buSzPts val="2200"/>
              <a:buChar char="•"/>
            </a:pPr>
            <a:r>
              <a:rPr lang="en" sz="2200">
                <a:solidFill>
                  <a:schemeClr val="dk1"/>
                </a:solidFill>
                <a:latin typeface="Helvetica Neue"/>
                <a:ea typeface="Helvetica Neue"/>
                <a:cs typeface="Helvetica Neue"/>
                <a:sym typeface="Helvetica Neue"/>
              </a:rPr>
              <a:t>7 participants aged 19 to 22 years (M=20.57, SD=1.13)</a:t>
            </a:r>
            <a:endParaRPr sz="2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2200">
              <a:solidFill>
                <a:schemeClr val="dk1"/>
              </a:solidFill>
              <a:latin typeface="Helvetica Neue"/>
              <a:ea typeface="Helvetica Neue"/>
              <a:cs typeface="Helvetica Neue"/>
              <a:sym typeface="Helvetica Neue"/>
            </a:endParaRPr>
          </a:p>
          <a:p>
            <a:pPr indent="-330200" lvl="0" marL="342900" rtl="0" algn="l">
              <a:spcBef>
                <a:spcPts val="0"/>
              </a:spcBef>
              <a:spcAft>
                <a:spcPts val="0"/>
              </a:spcAft>
              <a:buClr>
                <a:schemeClr val="dk1"/>
              </a:buClr>
              <a:buSzPts val="2200"/>
              <a:buChar char="•"/>
            </a:pPr>
            <a:r>
              <a:rPr lang="en" sz="2200">
                <a:solidFill>
                  <a:schemeClr val="dk1"/>
                </a:solidFill>
                <a:latin typeface="Helvetica Neue"/>
                <a:ea typeface="Helvetica Neue"/>
                <a:cs typeface="Helvetica Neue"/>
                <a:sym typeface="Helvetica Neue"/>
              </a:rPr>
              <a:t>moderate correlation between the sum of blocks and the attention readout for positive (successful) trials, r(35)= .49, p &lt; .002; and, for negative trials, r(15)= .5, p &lt; .04. </a:t>
            </a:r>
            <a:endParaRPr sz="2200">
              <a:solidFill>
                <a:schemeClr val="dk1"/>
              </a:solidFill>
              <a:latin typeface="Helvetica Neue"/>
              <a:ea typeface="Helvetica Neue"/>
              <a:cs typeface="Helvetica Neue"/>
              <a:sym typeface="Helvetica Neue"/>
            </a:endParaRPr>
          </a:p>
          <a:p>
            <a:pPr indent="0" lvl="0" marL="0" rtl="0" algn="l">
              <a:spcBef>
                <a:spcPts val="480"/>
              </a:spcBef>
              <a:spcAft>
                <a:spcPts val="0"/>
              </a:spcAft>
              <a:buClr>
                <a:srgbClr val="000000"/>
              </a:buClr>
              <a:buSzPts val="1100"/>
              <a:buNone/>
            </a:pPr>
            <a:r>
              <a:t/>
            </a:r>
            <a:endParaRPr sz="2200">
              <a:solidFill>
                <a:schemeClr val="dk1"/>
              </a:solidFill>
              <a:latin typeface="Helvetica Neue"/>
              <a:ea typeface="Helvetica Neue"/>
              <a:cs typeface="Helvetica Neue"/>
              <a:sym typeface="Helvetica Neue"/>
            </a:endParaRPr>
          </a:p>
          <a:p>
            <a:pPr indent="-330200" lvl="0" marL="342900" rtl="0" algn="l">
              <a:spcBef>
                <a:spcPts val="0"/>
              </a:spcBef>
              <a:spcAft>
                <a:spcPts val="0"/>
              </a:spcAft>
              <a:buClr>
                <a:schemeClr val="dk1"/>
              </a:buClr>
              <a:buSzPts val="2200"/>
              <a:buChar char="•"/>
            </a:pPr>
            <a:r>
              <a:rPr lang="en" sz="2200">
                <a:solidFill>
                  <a:schemeClr val="dk1"/>
                </a:solidFill>
                <a:latin typeface="Helvetica Neue"/>
                <a:ea typeface="Helvetica Neue"/>
                <a:cs typeface="Helvetica Neue"/>
                <a:sym typeface="Helvetica Neue"/>
              </a:rPr>
              <a:t>moderate correlation between the completion time and the attention readout for negative (unsuccessful) trials, r(15)= .52, p &lt; .03.</a:t>
            </a:r>
            <a:endParaRPr sz="22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latin typeface="Helvetica Neue"/>
                <a:ea typeface="Helvetica Neue"/>
                <a:cs typeface="Helvetica Neue"/>
                <a:sym typeface="Helvetica Neue"/>
              </a:rPr>
              <a:t>Game Design 2</a:t>
            </a:r>
            <a:endParaRPr sz="3200">
              <a:latin typeface="Helvetica Neue"/>
              <a:ea typeface="Helvetica Neue"/>
              <a:cs typeface="Helvetica Neue"/>
              <a:sym typeface="Helvetica Neue"/>
            </a:endParaRPr>
          </a:p>
        </p:txBody>
      </p:sp>
      <p:sp>
        <p:nvSpPr>
          <p:cNvPr id="376" name="Google Shape;376;p60"/>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Font typeface="Helvetica Neue"/>
              <a:buChar char="●"/>
            </a:pPr>
            <a:r>
              <a:rPr lang="en" sz="2400">
                <a:latin typeface="Helvetica Neue"/>
                <a:ea typeface="Helvetica Neue"/>
                <a:cs typeface="Helvetica Neue"/>
                <a:sym typeface="Helvetica Neue"/>
              </a:rPr>
              <a:t>Single player brain-computer interface based video game inspired by Lego </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The player is offered a balance scale that represents of itself a bridge made of lego blocks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5 positions on each side of the bridge with spare single Lego blocks resting on the platform beneath the deck of the bridge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The example combination of blocks is offered on the left side of the bridge</a:t>
            </a:r>
            <a:endParaRPr sz="2400">
              <a:latin typeface="Helvetica Neue"/>
              <a:ea typeface="Helvetica Neue"/>
              <a:cs typeface="Helvetica Neue"/>
              <a:sym typeface="Helvetica Neue"/>
            </a:endParaRPr>
          </a:p>
          <a:p>
            <a:pPr indent="0" lvl="0" marL="0" rtl="0" algn="l">
              <a:spcBef>
                <a:spcPts val="640"/>
              </a:spcBef>
              <a:spcAft>
                <a:spcPts val="0"/>
              </a:spcAft>
              <a:buNone/>
            </a:pPr>
            <a:r>
              <a:t/>
            </a:r>
            <a:endParaRPr sz="2400">
              <a:latin typeface="Helvetica Neue"/>
              <a:ea typeface="Helvetica Neue"/>
              <a:cs typeface="Helvetica Neue"/>
              <a:sym typeface="Helvetica Neue"/>
            </a:endParaRPr>
          </a:p>
          <a:p>
            <a:pPr indent="-139700" lvl="0" marL="342900" rtl="0" algn="l">
              <a:spcBef>
                <a:spcPts val="640"/>
              </a:spcBef>
              <a:spcAft>
                <a:spcPts val="0"/>
              </a:spcAft>
              <a:buNone/>
            </a:pPr>
            <a:r>
              <a:t/>
            </a:r>
            <a:endParaRPr/>
          </a:p>
          <a:p>
            <a:pPr indent="-139700" lvl="0" marL="342900" rtl="0" algn="l">
              <a:spcBef>
                <a:spcPts val="640"/>
              </a:spcBef>
              <a:spcAft>
                <a:spcPts val="0"/>
              </a:spcAft>
              <a:buNone/>
            </a:pPr>
            <a:r>
              <a:t/>
            </a:r>
            <a:endParaRPr/>
          </a:p>
          <a:p>
            <a:pPr indent="-139700" lvl="0" marL="342900" rtl="0" algn="l">
              <a:spcBef>
                <a:spcPts val="640"/>
              </a:spcBef>
              <a:spcAft>
                <a:spcPts val="0"/>
              </a:spcAft>
              <a:buNone/>
            </a:pPr>
            <a:r>
              <a:t/>
            </a:r>
            <a:endParaRPr/>
          </a:p>
          <a:p>
            <a:pPr indent="-139700" lvl="0" marL="342900" rtl="0" algn="l">
              <a:spcBef>
                <a:spcPts val="64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61" title="Lego Bridge design">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latin typeface="Helvetica Neue"/>
                <a:ea typeface="Helvetica Neue"/>
                <a:cs typeface="Helvetica Neue"/>
                <a:sym typeface="Helvetica Neue"/>
              </a:rPr>
              <a:t>Use of the EEG device</a:t>
            </a:r>
            <a:endParaRPr sz="3200">
              <a:latin typeface="Helvetica Neue"/>
              <a:ea typeface="Helvetica Neue"/>
              <a:cs typeface="Helvetica Neue"/>
              <a:sym typeface="Helvetica Neue"/>
            </a:endParaRPr>
          </a:p>
        </p:txBody>
      </p:sp>
      <p:sp>
        <p:nvSpPr>
          <p:cNvPr id="387" name="Google Shape;387;p62"/>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Font typeface="Helvetica Neue"/>
              <a:buChar char="●"/>
            </a:pPr>
            <a:r>
              <a:rPr lang="en" sz="2400">
                <a:latin typeface="Helvetica Neue"/>
                <a:ea typeface="Helvetica Neue"/>
                <a:cs typeface="Helvetica Neue"/>
                <a:sym typeface="Helvetica Neue"/>
              </a:rPr>
              <a:t>The brain activity data is collected using a mobile electroencephalogram called Neurosky MindWave headset</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The data from the EEG device is sent over Bluetooth to the computer</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The headset is accessible, easy to use by a child and affordable </a:t>
            </a:r>
            <a:endParaRPr sz="2400">
              <a:latin typeface="Helvetica Neue"/>
              <a:ea typeface="Helvetica Neue"/>
              <a:cs typeface="Helvetica Neue"/>
              <a:sym typeface="Helvetica Neue"/>
            </a:endParaRPr>
          </a:p>
          <a:p>
            <a:pPr indent="-139700" lvl="0" marL="342900" rtl="0" algn="l">
              <a:spcBef>
                <a:spcPts val="640"/>
              </a:spcBef>
              <a:spcAft>
                <a:spcPts val="0"/>
              </a:spcAft>
              <a:buNone/>
            </a:pPr>
            <a:r>
              <a:t/>
            </a:r>
            <a:endParaRPr sz="2400">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latin typeface="Helvetica Neue"/>
                <a:ea typeface="Helvetica Neue"/>
                <a:cs typeface="Helvetica Neue"/>
                <a:sym typeface="Helvetica Neue"/>
              </a:rPr>
              <a:t>Use of the EEG device</a:t>
            </a:r>
            <a:endParaRPr sz="3200">
              <a:latin typeface="Helvetica Neue"/>
              <a:ea typeface="Helvetica Neue"/>
              <a:cs typeface="Helvetica Neue"/>
              <a:sym typeface="Helvetica Neue"/>
            </a:endParaRPr>
          </a:p>
        </p:txBody>
      </p:sp>
      <p:sp>
        <p:nvSpPr>
          <p:cNvPr id="393" name="Google Shape;393;p63"/>
          <p:cNvSpPr txBox="1"/>
          <p:nvPr>
            <p:ph idx="1" type="body"/>
          </p:nvPr>
        </p:nvSpPr>
        <p:spPr>
          <a:xfrm>
            <a:off x="457200" y="927825"/>
            <a:ext cx="8229600" cy="3745200"/>
          </a:xfrm>
          <a:prstGeom prst="rect">
            <a:avLst/>
          </a:prstGeom>
        </p:spPr>
        <p:txBody>
          <a:bodyPr anchorCtr="0" anchor="t" bIns="91425" lIns="91425" spcFirstLastPara="1" rIns="91425" wrap="square" tIns="91425">
            <a:noAutofit/>
          </a:bodyPr>
          <a:lstStyle/>
          <a:p>
            <a:pPr indent="-368300" lvl="0" marL="457200" rtl="0" algn="l">
              <a:spcBef>
                <a:spcPts val="640"/>
              </a:spcBef>
              <a:spcAft>
                <a:spcPts val="0"/>
              </a:spcAft>
              <a:buSzPts val="2200"/>
              <a:buFont typeface="Helvetica Neue"/>
              <a:buChar char="●"/>
            </a:pPr>
            <a:r>
              <a:rPr lang="en" sz="2200">
                <a:latin typeface="Helvetica Neue"/>
                <a:ea typeface="Helvetica Neue"/>
                <a:cs typeface="Helvetica Neue"/>
                <a:sym typeface="Helvetica Neue"/>
              </a:rPr>
              <a:t>BCI is used to get objective measurements of the state of flow (attention and meditation)</a:t>
            </a:r>
            <a:endParaRPr sz="2200">
              <a:latin typeface="Helvetica Neue"/>
              <a:ea typeface="Helvetica Neue"/>
              <a:cs typeface="Helvetica Neue"/>
              <a:sym typeface="Helvetica Neue"/>
            </a:endParaRPr>
          </a:p>
          <a:p>
            <a:pPr indent="0" lvl="0" marL="0" rtl="0" algn="l">
              <a:spcBef>
                <a:spcPts val="640"/>
              </a:spcBef>
              <a:spcAft>
                <a:spcPts val="0"/>
              </a:spcAft>
              <a:buNone/>
            </a:pPr>
            <a:r>
              <a:t/>
            </a:r>
            <a:endParaRPr sz="2400"/>
          </a:p>
        </p:txBody>
      </p:sp>
      <p:sp>
        <p:nvSpPr>
          <p:cNvPr id="394" name="Google Shape;394;p63"/>
          <p:cNvSpPr txBox="1"/>
          <p:nvPr/>
        </p:nvSpPr>
        <p:spPr>
          <a:xfrm>
            <a:off x="4006475" y="4560850"/>
            <a:ext cx="28419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csikzentmihalyi flow diagram.png" id="395" name="Google Shape;395;p63"/>
          <p:cNvPicPr preferRelativeResize="0"/>
          <p:nvPr/>
        </p:nvPicPr>
        <p:blipFill>
          <a:blip r:embed="rId3">
            <a:alphaModFix/>
          </a:blip>
          <a:stretch>
            <a:fillRect/>
          </a:stretch>
        </p:blipFill>
        <p:spPr>
          <a:xfrm>
            <a:off x="2612100" y="1852425"/>
            <a:ext cx="3779475" cy="2774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BCI Historical Background</a:t>
            </a:r>
            <a:endParaRPr/>
          </a:p>
        </p:txBody>
      </p:sp>
      <p:sp>
        <p:nvSpPr>
          <p:cNvPr id="149" name="Google Shape;14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1924, Hans Berger, a German </a:t>
            </a:r>
            <a:r>
              <a:rPr lang="en"/>
              <a:t>psychiatrist</a:t>
            </a:r>
            <a:r>
              <a:rPr lang="en"/>
              <a:t> recorded human brain activity using EEG </a:t>
            </a:r>
            <a:endParaRPr/>
          </a:p>
          <a:p>
            <a:pPr indent="-342900" lvl="0" marL="457200" rtl="0" algn="l">
              <a:spcBef>
                <a:spcPts val="0"/>
              </a:spcBef>
              <a:spcAft>
                <a:spcPts val="0"/>
              </a:spcAft>
              <a:buSzPts val="1800"/>
              <a:buChar char="●"/>
            </a:pPr>
            <a:r>
              <a:rPr lang="en"/>
              <a:t>1970, Defense Advanced Research Projects Agency of USA initiated programs to explore brain communications using EEG </a:t>
            </a:r>
            <a:endParaRPr sz="1350">
              <a:solidFill>
                <a:srgbClr val="495C69"/>
              </a:solidFill>
            </a:endParaRPr>
          </a:p>
          <a:p>
            <a:pPr indent="-342900" lvl="0" marL="457200" rtl="0" algn="l">
              <a:spcBef>
                <a:spcPts val="0"/>
              </a:spcBef>
              <a:spcAft>
                <a:spcPts val="0"/>
              </a:spcAft>
              <a:buClr>
                <a:srgbClr val="495C69"/>
              </a:buClr>
              <a:buSzPts val="1800"/>
              <a:buChar char="●"/>
            </a:pPr>
            <a:r>
              <a:rPr lang="en">
                <a:solidFill>
                  <a:srgbClr val="495C69"/>
                </a:solidFill>
              </a:rPr>
              <a:t>1977, Jacques Vidal, a UCLA professor, coined the term “BCI” and produced first peer-reviewed publications on this topic</a:t>
            </a:r>
            <a:endParaRPr>
              <a:solidFill>
                <a:srgbClr val="495C69"/>
              </a:solidFill>
            </a:endParaRPr>
          </a:p>
          <a:p>
            <a:pPr indent="-342900" lvl="0" marL="457200" rtl="0" algn="l">
              <a:spcBef>
                <a:spcPts val="0"/>
              </a:spcBef>
              <a:spcAft>
                <a:spcPts val="0"/>
              </a:spcAft>
              <a:buClr>
                <a:srgbClr val="495C69"/>
              </a:buClr>
              <a:buSzPts val="1800"/>
              <a:buChar char="●"/>
            </a:pPr>
            <a:r>
              <a:rPr lang="en">
                <a:solidFill>
                  <a:srgbClr val="495C69"/>
                </a:solidFill>
              </a:rPr>
              <a:t>1990s following years of animal experimentation, the first neuroprosthetic device was implanted in human brain</a:t>
            </a:r>
            <a:endParaRPr>
              <a:solidFill>
                <a:srgbClr val="495C69"/>
              </a:solidFill>
            </a:endParaRPr>
          </a:p>
          <a:p>
            <a:pPr indent="-342900" lvl="0" marL="457200" rtl="0" algn="l">
              <a:spcBef>
                <a:spcPts val="0"/>
              </a:spcBef>
              <a:spcAft>
                <a:spcPts val="0"/>
              </a:spcAft>
              <a:buClr>
                <a:srgbClr val="495C69"/>
              </a:buClr>
              <a:buSzPts val="1800"/>
              <a:buChar char="●"/>
            </a:pPr>
            <a:r>
              <a:rPr lang="en">
                <a:solidFill>
                  <a:srgbClr val="495C69"/>
                </a:solidFill>
              </a:rPr>
              <a:t>2004, Matthew Nagel was the first person to use a BCI to restore functionality lost due to paralysis</a:t>
            </a:r>
            <a:endParaRPr>
              <a:solidFill>
                <a:srgbClr val="495C6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latin typeface="Helvetica Neue"/>
                <a:ea typeface="Helvetica Neue"/>
                <a:cs typeface="Helvetica Neue"/>
                <a:sym typeface="Helvetica Neue"/>
              </a:rPr>
              <a:t>Adaptive Difficulty</a:t>
            </a:r>
            <a:endParaRPr sz="3200">
              <a:latin typeface="Helvetica Neue"/>
              <a:ea typeface="Helvetica Neue"/>
              <a:cs typeface="Helvetica Neue"/>
              <a:sym typeface="Helvetica Neue"/>
            </a:endParaRPr>
          </a:p>
        </p:txBody>
      </p:sp>
      <p:sp>
        <p:nvSpPr>
          <p:cNvPr id="401" name="Google Shape;401;p64"/>
          <p:cNvSpPr txBox="1"/>
          <p:nvPr>
            <p:ph idx="1" type="body"/>
          </p:nvPr>
        </p:nvSpPr>
        <p:spPr>
          <a:xfrm>
            <a:off x="457200" y="1200150"/>
            <a:ext cx="8229600" cy="3394500"/>
          </a:xfrm>
          <a:prstGeom prst="rect">
            <a:avLst/>
          </a:prstGeom>
        </p:spPr>
        <p:txBody>
          <a:bodyPr anchorCtr="0" anchor="ctr" bIns="91425" lIns="91425" spcFirstLastPara="1" rIns="91425" wrap="square" tIns="91425">
            <a:noAutofit/>
          </a:bodyPr>
          <a:lstStyle/>
          <a:p>
            <a:pPr indent="0" lvl="0" marL="0" rtl="0" algn="just">
              <a:spcBef>
                <a:spcPts val="480"/>
              </a:spcBef>
              <a:spcAft>
                <a:spcPts val="0"/>
              </a:spcAft>
              <a:buNone/>
            </a:pPr>
            <a:r>
              <a:rPr lang="en" sz="2400">
                <a:latin typeface="Helvetica Neue"/>
                <a:ea typeface="Helvetica Neue"/>
                <a:cs typeface="Helvetica Neue"/>
                <a:sym typeface="Helvetica Neue"/>
              </a:rPr>
              <a:t>Focused and winning -&gt; go level up</a:t>
            </a:r>
            <a:endParaRPr sz="2400">
              <a:latin typeface="Helvetica Neue"/>
              <a:ea typeface="Helvetica Neue"/>
              <a:cs typeface="Helvetica Neue"/>
              <a:sym typeface="Helvetica Neue"/>
            </a:endParaRPr>
          </a:p>
          <a:p>
            <a:pPr indent="0" lvl="0" marL="0" rtl="0" algn="just">
              <a:spcBef>
                <a:spcPts val="640"/>
              </a:spcBef>
              <a:spcAft>
                <a:spcPts val="0"/>
              </a:spcAft>
              <a:buNone/>
            </a:pPr>
            <a:r>
              <a:rPr lang="en" sz="2400">
                <a:latin typeface="Helvetica Neue"/>
                <a:ea typeface="Helvetica Neue"/>
                <a:cs typeface="Helvetica Neue"/>
                <a:sym typeface="Helvetica Neue"/>
              </a:rPr>
              <a:t>Focused and losing -&gt; repeat the level</a:t>
            </a:r>
            <a:endParaRPr sz="2400">
              <a:latin typeface="Helvetica Neue"/>
              <a:ea typeface="Helvetica Neue"/>
              <a:cs typeface="Helvetica Neue"/>
              <a:sym typeface="Helvetica Neue"/>
            </a:endParaRPr>
          </a:p>
          <a:p>
            <a:pPr indent="0" lvl="0" marL="0" rtl="0" algn="just">
              <a:spcBef>
                <a:spcPts val="640"/>
              </a:spcBef>
              <a:spcAft>
                <a:spcPts val="0"/>
              </a:spcAft>
              <a:buNone/>
            </a:pPr>
            <a:r>
              <a:rPr lang="en" sz="2400">
                <a:latin typeface="Helvetica Neue"/>
                <a:ea typeface="Helvetica Neue"/>
                <a:cs typeface="Helvetica Neue"/>
                <a:sym typeface="Helvetica Neue"/>
              </a:rPr>
              <a:t>Not focused and winning -&gt; go two levels up</a:t>
            </a:r>
            <a:endParaRPr sz="2400">
              <a:latin typeface="Helvetica Neue"/>
              <a:ea typeface="Helvetica Neue"/>
              <a:cs typeface="Helvetica Neue"/>
              <a:sym typeface="Helvetica Neue"/>
            </a:endParaRPr>
          </a:p>
          <a:p>
            <a:pPr indent="0" lvl="0" marL="0" rtl="0" algn="just">
              <a:spcBef>
                <a:spcPts val="640"/>
              </a:spcBef>
              <a:spcAft>
                <a:spcPts val="0"/>
              </a:spcAft>
              <a:buNone/>
            </a:pPr>
            <a:r>
              <a:rPr lang="en" sz="2400">
                <a:latin typeface="Helvetica Neue"/>
                <a:ea typeface="Helvetica Neue"/>
                <a:cs typeface="Helvetica Neue"/>
                <a:sym typeface="Helvetica Neue"/>
              </a:rPr>
              <a:t>Not focused and not winning -&gt; repeat the level</a:t>
            </a:r>
            <a:endParaRPr sz="2400">
              <a:latin typeface="Helvetica Neue"/>
              <a:ea typeface="Helvetica Neue"/>
              <a:cs typeface="Helvetica Neue"/>
              <a:sym typeface="Helvetica Neue"/>
            </a:endParaRPr>
          </a:p>
          <a:p>
            <a:pPr indent="0" lvl="0" marL="0" rtl="0" algn="l">
              <a:spcBef>
                <a:spcPts val="640"/>
              </a:spcBef>
              <a:spcAft>
                <a:spcPts val="0"/>
              </a:spcAft>
              <a:buNone/>
            </a:pPr>
            <a:r>
              <a:t/>
            </a:r>
            <a:endParaRPr sz="2400">
              <a:latin typeface="Helvetica Neue"/>
              <a:ea typeface="Helvetica Neue"/>
              <a:cs typeface="Helvetica Neue"/>
              <a:sym typeface="Helvetica Neue"/>
            </a:endParaRPr>
          </a:p>
          <a:p>
            <a:pPr indent="-342900" lvl="0" marL="457200" rtl="0" algn="just">
              <a:spcBef>
                <a:spcPts val="480"/>
              </a:spcBef>
              <a:spcAft>
                <a:spcPts val="0"/>
              </a:spcAft>
              <a:buSzPts val="1800"/>
              <a:buFont typeface="Helvetica Neue"/>
              <a:buChar char="➔"/>
            </a:pPr>
            <a:r>
              <a:rPr lang="en" sz="1800">
                <a:latin typeface="Helvetica Neue"/>
                <a:ea typeface="Helvetica Neue"/>
                <a:cs typeface="Helvetica Neue"/>
                <a:sym typeface="Helvetica Neue"/>
              </a:rPr>
              <a:t>3 recent trials rule: win win loss (winning), win loss win (winning), win loss loss (losing)</a:t>
            </a:r>
            <a:endParaRPr sz="2400">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Helvetica Neue"/>
              <a:buNone/>
            </a:pPr>
            <a:r>
              <a:rPr lang="en" sz="3200">
                <a:latin typeface="Helvetica Neue"/>
                <a:ea typeface="Helvetica Neue"/>
                <a:cs typeface="Helvetica Neue"/>
                <a:sym typeface="Helvetica Neue"/>
              </a:rPr>
              <a:t>Hypotheses</a:t>
            </a:r>
            <a:endParaRPr b="0" i="0" sz="3200" u="none" cap="none" strike="noStrike">
              <a:solidFill>
                <a:schemeClr val="dk1"/>
              </a:solidFill>
              <a:latin typeface="Helvetica Neue"/>
              <a:ea typeface="Helvetica Neue"/>
              <a:cs typeface="Helvetica Neue"/>
              <a:sym typeface="Helvetica Neue"/>
            </a:endParaRPr>
          </a:p>
        </p:txBody>
      </p:sp>
      <p:sp>
        <p:nvSpPr>
          <p:cNvPr id="408" name="Google Shape;408;p65"/>
          <p:cNvSpPr txBox="1"/>
          <p:nvPr/>
        </p:nvSpPr>
        <p:spPr>
          <a:xfrm>
            <a:off x="558725" y="1063225"/>
            <a:ext cx="8128200" cy="36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The children with ADHD will enjoy the adaptive flow theory based video game better compared to the control group</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adaptive flow theory based video game will enhance self-monitoring of symptoms more than the regular video game.</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Helvetica Neue"/>
              <a:buNone/>
            </a:pPr>
            <a:r>
              <a:rPr b="0" i="0" lang="en" sz="3200" u="none" cap="none" strike="noStrike">
                <a:solidFill>
                  <a:schemeClr val="dk1"/>
                </a:solidFill>
                <a:latin typeface="Helvetica Neue"/>
                <a:ea typeface="Helvetica Neue"/>
                <a:cs typeface="Helvetica Neue"/>
                <a:sym typeface="Helvetica Neue"/>
              </a:rPr>
              <a:t>Method</a:t>
            </a:r>
            <a:endParaRPr b="0" i="0" sz="3200" u="none" cap="none" strike="noStrike">
              <a:solidFill>
                <a:schemeClr val="dk1"/>
              </a:solidFill>
              <a:latin typeface="Helvetica Neue"/>
              <a:ea typeface="Helvetica Neue"/>
              <a:cs typeface="Helvetica Neue"/>
              <a:sym typeface="Helvetica Neue"/>
            </a:endParaRPr>
          </a:p>
        </p:txBody>
      </p:sp>
      <p:sp>
        <p:nvSpPr>
          <p:cNvPr id="415" name="Google Shape;415;p6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0" i="0" lang="en" sz="2400" u="none" cap="none" strike="noStrike">
                <a:solidFill>
                  <a:schemeClr val="dk1"/>
                </a:solidFill>
                <a:latin typeface="Helvetica Neue"/>
                <a:ea typeface="Helvetica Neue"/>
                <a:cs typeface="Helvetica Neue"/>
                <a:sym typeface="Helvetica Neue"/>
              </a:rPr>
              <a:t>Between-subjects design</a:t>
            </a:r>
            <a:endParaRPr/>
          </a:p>
          <a:p>
            <a:pPr indent="-342900" lvl="0" marL="342900" marR="0" rtl="0" algn="l">
              <a:spcBef>
                <a:spcPts val="480"/>
              </a:spcBef>
              <a:spcAft>
                <a:spcPts val="0"/>
              </a:spcAft>
              <a:buClr>
                <a:schemeClr val="dk1"/>
              </a:buClr>
              <a:buSzPts val="2400"/>
              <a:buFont typeface="Arial"/>
              <a:buChar char="•"/>
            </a:pPr>
            <a:r>
              <a:rPr b="0" i="0" lang="en" sz="2400" u="none" cap="none" strike="noStrike">
                <a:solidFill>
                  <a:schemeClr val="dk1"/>
                </a:solidFill>
                <a:latin typeface="Helvetica Neue"/>
                <a:ea typeface="Helvetica Neue"/>
                <a:cs typeface="Helvetica Neue"/>
                <a:sym typeface="Helvetica Neue"/>
              </a:rPr>
              <a:t>2 groups (experimental adaptive game and control)</a:t>
            </a:r>
            <a:endParaRPr/>
          </a:p>
          <a:p>
            <a:pPr indent="-342900" lvl="0" marL="342900" marR="0" rtl="0" algn="l">
              <a:spcBef>
                <a:spcPts val="480"/>
              </a:spcBef>
              <a:spcAft>
                <a:spcPts val="0"/>
              </a:spcAft>
              <a:buClr>
                <a:schemeClr val="dk1"/>
              </a:buClr>
              <a:buSzPts val="2400"/>
              <a:buFont typeface="Arial"/>
              <a:buChar char="•"/>
            </a:pPr>
            <a:r>
              <a:rPr b="0" i="0" lang="en" sz="2400" u="none" cap="none" strike="noStrike">
                <a:solidFill>
                  <a:schemeClr val="dk1"/>
                </a:solidFill>
                <a:latin typeface="Helvetica Neue"/>
                <a:ea typeface="Helvetica Neue"/>
                <a:cs typeface="Helvetica Neue"/>
                <a:sym typeface="Helvetica Neue"/>
              </a:rPr>
              <a:t>40 minutes (5 minutes tr</a:t>
            </a:r>
            <a:r>
              <a:rPr lang="en" sz="2400">
                <a:latin typeface="Helvetica Neue"/>
                <a:ea typeface="Helvetica Neue"/>
                <a:cs typeface="Helvetica Neue"/>
                <a:sym typeface="Helvetica Neue"/>
              </a:rPr>
              <a:t>aining</a:t>
            </a:r>
            <a:r>
              <a:rPr b="0" i="0" lang="en" sz="2400" u="none" cap="none" strike="noStrike">
                <a:solidFill>
                  <a:schemeClr val="dk1"/>
                </a:solidFill>
                <a:latin typeface="Helvetica Neue"/>
                <a:ea typeface="Helvetica Neue"/>
                <a:cs typeface="Helvetica Neue"/>
                <a:sym typeface="Helvetica Neue"/>
              </a:rPr>
              <a:t> and 35 minutes game play) </a:t>
            </a:r>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Helvetica Neue"/>
              <a:ea typeface="Helvetica Neue"/>
              <a:cs typeface="Helvetica Neue"/>
              <a:sym typeface="Helvetica Neue"/>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Helvetica Neue"/>
              <a:ea typeface="Helvetica Neue"/>
              <a:cs typeface="Helvetica Neue"/>
              <a:sym typeface="Helvetica Neue"/>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Screenshot 2017-03-21 20.59.18.png" id="416" name="Google Shape;416;p66"/>
          <p:cNvPicPr preferRelativeResize="0"/>
          <p:nvPr/>
        </p:nvPicPr>
        <p:blipFill rotWithShape="1">
          <a:blip r:embed="rId3">
            <a:alphaModFix/>
          </a:blip>
          <a:srcRect b="0" l="0" r="0" t="0"/>
          <a:stretch/>
        </p:blipFill>
        <p:spPr>
          <a:xfrm>
            <a:off x="5067651" y="3369534"/>
            <a:ext cx="1573200" cy="1225200"/>
          </a:xfrm>
          <a:prstGeom prst="rect">
            <a:avLst/>
          </a:prstGeom>
          <a:noFill/>
          <a:ln>
            <a:noFill/>
          </a:ln>
        </p:spPr>
      </p:pic>
      <p:pic>
        <p:nvPicPr>
          <p:cNvPr descr="PhotoFunia-1490159337.jpg" id="417" name="Google Shape;417;p66"/>
          <p:cNvPicPr preferRelativeResize="0"/>
          <p:nvPr/>
        </p:nvPicPr>
        <p:blipFill rotWithShape="1">
          <a:blip r:embed="rId4">
            <a:alphaModFix/>
          </a:blip>
          <a:srcRect b="0" l="0" r="0" t="0"/>
          <a:stretch/>
        </p:blipFill>
        <p:spPr>
          <a:xfrm>
            <a:off x="2766374" y="3297122"/>
            <a:ext cx="1292700" cy="1297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Helvetica Neue"/>
              <a:buNone/>
            </a:pPr>
            <a:r>
              <a:rPr b="0" i="0" lang="en" sz="3200" u="none" cap="none" strike="noStrike">
                <a:solidFill>
                  <a:schemeClr val="dk1"/>
                </a:solidFill>
                <a:latin typeface="Helvetica Neue"/>
                <a:ea typeface="Helvetica Neue"/>
                <a:cs typeface="Helvetica Neue"/>
                <a:sym typeface="Helvetica Neue"/>
              </a:rPr>
              <a:t>Method</a:t>
            </a:r>
            <a:endParaRPr b="0" i="0" sz="3200" u="none" cap="none" strike="noStrike">
              <a:solidFill>
                <a:schemeClr val="dk1"/>
              </a:solidFill>
              <a:latin typeface="Helvetica Neue"/>
              <a:ea typeface="Helvetica Neue"/>
              <a:cs typeface="Helvetica Neue"/>
              <a:sym typeface="Helvetica Neue"/>
            </a:endParaRPr>
          </a:p>
        </p:txBody>
      </p:sp>
      <p:sp>
        <p:nvSpPr>
          <p:cNvPr id="423" name="Google Shape;423;p67"/>
          <p:cNvSpPr txBox="1"/>
          <p:nvPr>
            <p:ph idx="1" type="body"/>
          </p:nvPr>
        </p:nvSpPr>
        <p:spPr>
          <a:xfrm>
            <a:off x="457200" y="1200150"/>
            <a:ext cx="8229600" cy="365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 sz="1800">
                <a:latin typeface="Helvetica Neue"/>
                <a:ea typeface="Helvetica Neue"/>
                <a:cs typeface="Helvetica Neue"/>
                <a:sym typeface="Helvetica Neue"/>
              </a:rPr>
              <a:t>Experimental group:</a:t>
            </a:r>
            <a:endParaRPr b="1" sz="1800">
              <a:latin typeface="Helvetica Neue"/>
              <a:ea typeface="Helvetica Neue"/>
              <a:cs typeface="Helvetica Neue"/>
              <a:sym typeface="Helvetica Neue"/>
            </a:endParaRPr>
          </a:p>
          <a:p>
            <a:pPr indent="-304800" lvl="0" marL="342900" rtl="0" algn="l">
              <a:spcBef>
                <a:spcPts val="480"/>
              </a:spcBef>
              <a:spcAft>
                <a:spcPts val="0"/>
              </a:spcAft>
              <a:buClr>
                <a:schemeClr val="dk1"/>
              </a:buClr>
              <a:buSzPts val="1800"/>
              <a:buFont typeface="Arial"/>
              <a:buChar char="•"/>
            </a:pPr>
            <a:r>
              <a:rPr lang="en" sz="1800">
                <a:latin typeface="Helvetica Neue"/>
                <a:ea typeface="Helvetica Neue"/>
                <a:cs typeface="Helvetica Neue"/>
                <a:sym typeface="Helvetica Neue"/>
              </a:rPr>
              <a:t>7 difficulty levels </a:t>
            </a:r>
            <a:r>
              <a:rPr lang="en" sz="1400">
                <a:latin typeface="Helvetica Neue"/>
                <a:ea typeface="Helvetica Neue"/>
                <a:cs typeface="Helvetica Neue"/>
                <a:sym typeface="Helvetica Neue"/>
              </a:rPr>
              <a:t>(Christel et.al, 2013)</a:t>
            </a:r>
            <a:r>
              <a:rPr lang="en" sz="1800">
                <a:latin typeface="Helvetica Neue"/>
                <a:ea typeface="Helvetica Neue"/>
                <a:cs typeface="Helvetica Neue"/>
                <a:sym typeface="Helvetica Neue"/>
              </a:rPr>
              <a:t>, max 35 trials</a:t>
            </a:r>
            <a:endParaRPr sz="1800">
              <a:latin typeface="Helvetica Neue"/>
              <a:ea typeface="Helvetica Neue"/>
              <a:cs typeface="Helvetica Neue"/>
              <a:sym typeface="Helvetica Neue"/>
            </a:endParaRPr>
          </a:p>
          <a:p>
            <a:pPr indent="-304800" lvl="0" marL="342900" rtl="0" algn="l">
              <a:spcBef>
                <a:spcPts val="480"/>
              </a:spcBef>
              <a:spcAft>
                <a:spcPts val="0"/>
              </a:spcAft>
              <a:buClr>
                <a:schemeClr val="dk1"/>
              </a:buClr>
              <a:buSzPts val="1800"/>
              <a:buFont typeface="Arial"/>
              <a:buChar char="•"/>
            </a:pPr>
            <a:r>
              <a:rPr lang="en" sz="1800">
                <a:latin typeface="Helvetica Neue"/>
                <a:ea typeface="Helvetica Neue"/>
                <a:cs typeface="Helvetica Neue"/>
                <a:sym typeface="Helvetica Neue"/>
              </a:rPr>
              <a:t>60 seconds per trial</a:t>
            </a:r>
            <a:endParaRPr sz="1800">
              <a:latin typeface="Helvetica Neue"/>
              <a:ea typeface="Helvetica Neue"/>
              <a:cs typeface="Helvetica Neue"/>
              <a:sym typeface="Helvetica Neue"/>
            </a:endParaRPr>
          </a:p>
          <a:p>
            <a:pPr indent="-304800" lvl="0" marL="342900" rtl="0" algn="l">
              <a:spcBef>
                <a:spcPts val="480"/>
              </a:spcBef>
              <a:spcAft>
                <a:spcPts val="0"/>
              </a:spcAft>
              <a:buClr>
                <a:schemeClr val="dk1"/>
              </a:buClr>
              <a:buSzPts val="1800"/>
              <a:buFont typeface="Helvetica Neue"/>
              <a:buChar char="•"/>
            </a:pPr>
            <a:r>
              <a:rPr lang="en" sz="1800">
                <a:latin typeface="Helvetica Neue"/>
                <a:ea typeface="Helvetica Neue"/>
                <a:cs typeface="Helvetica Neue"/>
                <a:sym typeface="Helvetica Neue"/>
              </a:rPr>
              <a:t>Progress to next level adaptively, averaging over 3 recent trials</a:t>
            </a:r>
            <a:endParaRPr sz="1800">
              <a:latin typeface="Helvetica Neue"/>
              <a:ea typeface="Helvetica Neue"/>
              <a:cs typeface="Helvetica Neue"/>
              <a:sym typeface="Helvetica Neue"/>
            </a:endParaRPr>
          </a:p>
          <a:p>
            <a:pPr indent="-304800" lvl="0" marL="342900" rtl="0" algn="l">
              <a:spcBef>
                <a:spcPts val="480"/>
              </a:spcBef>
              <a:spcAft>
                <a:spcPts val="0"/>
              </a:spcAft>
              <a:buClr>
                <a:schemeClr val="dk1"/>
              </a:buClr>
              <a:buSzPts val="1800"/>
              <a:buFont typeface="Helvetica Neue"/>
              <a:buChar char="•"/>
            </a:pPr>
            <a:r>
              <a:rPr lang="en" sz="1800">
                <a:latin typeface="Helvetica Neue"/>
                <a:ea typeface="Helvetica Neue"/>
                <a:cs typeface="Helvetica Neue"/>
                <a:sym typeface="Helvetica Neue"/>
              </a:rPr>
              <a:t>3 recent trials rule: win win loss (winning), win loss win (winning), win loss loss (losing)</a:t>
            </a:r>
            <a:endParaRPr sz="1800">
              <a:latin typeface="Helvetica Neue"/>
              <a:ea typeface="Helvetica Neue"/>
              <a:cs typeface="Helvetica Neue"/>
              <a:sym typeface="Helvetica Neue"/>
            </a:endParaRPr>
          </a:p>
          <a:p>
            <a:pPr indent="0" lvl="0" marL="0" marR="0" rtl="0" algn="l">
              <a:spcBef>
                <a:spcPts val="0"/>
              </a:spcBef>
              <a:spcAft>
                <a:spcPts val="0"/>
              </a:spcAft>
              <a:buClr>
                <a:schemeClr val="dk1"/>
              </a:buClr>
              <a:buFont typeface="Arial"/>
              <a:buNone/>
            </a:pPr>
            <a:r>
              <a:rPr b="1" i="0" lang="en" sz="1800" u="none" cap="none" strike="noStrike">
                <a:solidFill>
                  <a:schemeClr val="dk1"/>
                </a:solidFill>
                <a:latin typeface="Helvetica Neue"/>
                <a:ea typeface="Helvetica Neue"/>
                <a:cs typeface="Helvetica Neue"/>
                <a:sym typeface="Helvetica Neue"/>
              </a:rPr>
              <a:t>Control group:</a:t>
            </a:r>
            <a:endParaRPr b="1" sz="1800"/>
          </a:p>
          <a:p>
            <a:pPr indent="-304800" lvl="0" marL="342900" marR="0" rtl="0" algn="l">
              <a:spcBef>
                <a:spcPts val="48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7 difficulty levels </a:t>
            </a:r>
            <a:r>
              <a:rPr lang="en" sz="1400">
                <a:latin typeface="Helvetica Neue"/>
                <a:ea typeface="Helvetica Neue"/>
                <a:cs typeface="Helvetica Neue"/>
                <a:sym typeface="Helvetica Neue"/>
              </a:rPr>
              <a:t>(Christel et.al, 2013)</a:t>
            </a:r>
            <a:r>
              <a:rPr lang="en" sz="1800">
                <a:latin typeface="Helvetica Neue"/>
                <a:ea typeface="Helvetica Neue"/>
                <a:cs typeface="Helvetica Neue"/>
                <a:sym typeface="Helvetica Neue"/>
              </a:rPr>
              <a:t>,</a:t>
            </a:r>
            <a:r>
              <a:rPr b="0" i="0" lang="en" sz="1800" u="none" cap="none" strike="noStrike">
                <a:solidFill>
                  <a:schemeClr val="dk1"/>
                </a:solidFill>
                <a:latin typeface="Helvetica Neue"/>
                <a:ea typeface="Helvetica Neue"/>
                <a:cs typeface="Helvetica Neue"/>
                <a:sym typeface="Helvetica Neue"/>
              </a:rPr>
              <a:t> </a:t>
            </a:r>
            <a:r>
              <a:rPr lang="en" sz="1800">
                <a:latin typeface="Helvetica Neue"/>
                <a:ea typeface="Helvetica Neue"/>
                <a:cs typeface="Helvetica Neue"/>
                <a:sym typeface="Helvetica Neue"/>
              </a:rPr>
              <a:t>35</a:t>
            </a:r>
            <a:r>
              <a:rPr b="0" i="0" lang="en" sz="1800" u="none" cap="none" strike="noStrike">
                <a:solidFill>
                  <a:schemeClr val="dk1"/>
                </a:solidFill>
                <a:latin typeface="Helvetica Neue"/>
                <a:ea typeface="Helvetica Neue"/>
                <a:cs typeface="Helvetica Neue"/>
                <a:sym typeface="Helvetica Neue"/>
              </a:rPr>
              <a:t> trials </a:t>
            </a:r>
            <a:endParaRPr sz="1800">
              <a:latin typeface="Helvetica Neue"/>
              <a:ea typeface="Helvetica Neue"/>
              <a:cs typeface="Helvetica Neue"/>
              <a:sym typeface="Helvetica Neue"/>
            </a:endParaRPr>
          </a:p>
          <a:p>
            <a:pPr indent="-304800" lvl="0" marL="342900" marR="0" rtl="0" algn="l">
              <a:spcBef>
                <a:spcPts val="480"/>
              </a:spcBef>
              <a:spcAft>
                <a:spcPts val="0"/>
              </a:spcAft>
              <a:buClr>
                <a:schemeClr val="dk1"/>
              </a:buClr>
              <a:buSzPts val="1800"/>
              <a:buFont typeface="Arial"/>
              <a:buChar char="•"/>
            </a:pPr>
            <a:r>
              <a:rPr b="0" i="0" lang="en" sz="1800" u="none" cap="none" strike="noStrike">
                <a:solidFill>
                  <a:schemeClr val="dk1"/>
                </a:solidFill>
                <a:latin typeface="Helvetica Neue"/>
                <a:ea typeface="Helvetica Neue"/>
                <a:cs typeface="Helvetica Neue"/>
                <a:sym typeface="Helvetica Neue"/>
              </a:rPr>
              <a:t>60 seconds per trial</a:t>
            </a:r>
            <a:endParaRPr b="0" i="0" sz="1800" u="none" cap="none" strike="noStrike">
              <a:solidFill>
                <a:schemeClr val="dk1"/>
              </a:solidFill>
              <a:latin typeface="Helvetica Neue"/>
              <a:ea typeface="Helvetica Neue"/>
              <a:cs typeface="Helvetica Neue"/>
              <a:sym typeface="Helvetica Neue"/>
            </a:endParaRPr>
          </a:p>
          <a:p>
            <a:pPr indent="-304800" lvl="0" marL="342900" marR="0" rtl="0" algn="l">
              <a:spcBef>
                <a:spcPts val="480"/>
              </a:spcBef>
              <a:spcAft>
                <a:spcPts val="0"/>
              </a:spcAft>
              <a:buClr>
                <a:schemeClr val="dk1"/>
              </a:buClr>
              <a:buSzPts val="1800"/>
              <a:buFont typeface="Helvetica Neue"/>
              <a:buChar char="•"/>
            </a:pPr>
            <a:r>
              <a:rPr lang="en" sz="1800">
                <a:latin typeface="Helvetica Neue"/>
                <a:ea typeface="Helvetica Neue"/>
                <a:cs typeface="Helvetica Neue"/>
                <a:sym typeface="Helvetica Neue"/>
              </a:rPr>
              <a:t>Progress to next level of difficulty only when the current level of difficulty is completed</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8"/>
          <p:cNvSpPr txBox="1"/>
          <p:nvPr>
            <p:ph idx="1" type="body"/>
          </p:nvPr>
        </p:nvSpPr>
        <p:spPr>
          <a:xfrm>
            <a:off x="2286000" y="924250"/>
            <a:ext cx="4572000" cy="3429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sz="2400">
              <a:latin typeface="Helvetica Neue"/>
              <a:ea typeface="Helvetica Neue"/>
              <a:cs typeface="Helvetica Neue"/>
              <a:sym typeface="Helvetica Neue"/>
            </a:endParaRPr>
          </a:p>
          <a:p>
            <a:pPr indent="0" lvl="0" marL="0" rtl="0" algn="l">
              <a:spcBef>
                <a:spcPts val="640"/>
              </a:spcBef>
              <a:spcAft>
                <a:spcPts val="0"/>
              </a:spcAft>
              <a:buNone/>
            </a:pPr>
            <a:r>
              <a:t/>
            </a:r>
            <a:endParaRPr/>
          </a:p>
          <a:p>
            <a:pPr indent="-139700" lvl="0" marL="342900" rtl="0" algn="l">
              <a:spcBef>
                <a:spcPts val="640"/>
              </a:spcBef>
              <a:spcAft>
                <a:spcPts val="0"/>
              </a:spcAft>
              <a:buNone/>
            </a:pPr>
            <a:r>
              <a:t/>
            </a:r>
            <a:endParaRPr/>
          </a:p>
        </p:txBody>
      </p:sp>
      <p:pic>
        <p:nvPicPr>
          <p:cNvPr id="429" name="Google Shape;429;p68" title="balance bridge">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Helvetica Neue"/>
              <a:buNone/>
            </a:pPr>
            <a:r>
              <a:rPr b="0" i="0" lang="en" sz="3200" u="none" cap="none" strike="noStrike">
                <a:solidFill>
                  <a:schemeClr val="dk1"/>
                </a:solidFill>
                <a:latin typeface="Helvetica Neue"/>
                <a:ea typeface="Helvetica Neue"/>
                <a:cs typeface="Helvetica Neue"/>
                <a:sym typeface="Helvetica Neue"/>
              </a:rPr>
              <a:t>Data collection </a:t>
            </a:r>
            <a:endParaRPr b="0" i="0" sz="3200" u="none" cap="none" strike="noStrike">
              <a:solidFill>
                <a:schemeClr val="dk1"/>
              </a:solidFill>
              <a:latin typeface="Helvetica Neue"/>
              <a:ea typeface="Helvetica Neue"/>
              <a:cs typeface="Helvetica Neue"/>
              <a:sym typeface="Helvetica Neue"/>
            </a:endParaRPr>
          </a:p>
        </p:txBody>
      </p:sp>
      <p:sp>
        <p:nvSpPr>
          <p:cNvPr id="436" name="Google Shape;436;p6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514350" lvl="0" marL="514350" marR="0" rtl="0" algn="l">
              <a:spcBef>
                <a:spcPts val="0"/>
              </a:spcBef>
              <a:spcAft>
                <a:spcPts val="0"/>
              </a:spcAft>
              <a:buClr>
                <a:schemeClr val="dk1"/>
              </a:buClr>
              <a:buSzPts val="2400"/>
              <a:buFont typeface="Arial"/>
              <a:buAutoNum type="arabicPeriod"/>
            </a:pPr>
            <a:r>
              <a:rPr b="0" i="0" lang="en" sz="2400" u="none" cap="none" strike="noStrike">
                <a:solidFill>
                  <a:schemeClr val="dk1"/>
                </a:solidFill>
                <a:latin typeface="Helvetica Neue"/>
                <a:ea typeface="Helvetica Neue"/>
                <a:cs typeface="Helvetica Neue"/>
                <a:sym typeface="Helvetica Neue"/>
              </a:rPr>
              <a:t>Attention and Meditation</a:t>
            </a:r>
            <a:endParaRPr/>
          </a:p>
          <a:p>
            <a:pPr indent="-514350" lvl="0" marL="514350" marR="0" rtl="0" algn="l">
              <a:spcBef>
                <a:spcPts val="480"/>
              </a:spcBef>
              <a:spcAft>
                <a:spcPts val="0"/>
              </a:spcAft>
              <a:buClr>
                <a:schemeClr val="dk1"/>
              </a:buClr>
              <a:buSzPts val="2400"/>
              <a:buFont typeface="Arial"/>
              <a:buAutoNum type="arabicPeriod"/>
            </a:pPr>
            <a:r>
              <a:rPr b="0" i="0" lang="en" sz="2400" u="none" cap="none" strike="noStrike">
                <a:solidFill>
                  <a:schemeClr val="dk1"/>
                </a:solidFill>
                <a:latin typeface="Helvetica Neue"/>
                <a:ea typeface="Helvetica Neue"/>
                <a:cs typeface="Helvetica Neue"/>
                <a:sym typeface="Helvetica Neue"/>
              </a:rPr>
              <a:t>Level Completion Status</a:t>
            </a:r>
            <a:endParaRPr/>
          </a:p>
          <a:p>
            <a:pPr indent="-514350" lvl="0" marL="514350" marR="0" rtl="0" algn="l">
              <a:spcBef>
                <a:spcPts val="480"/>
              </a:spcBef>
              <a:spcAft>
                <a:spcPts val="0"/>
              </a:spcAft>
              <a:buClr>
                <a:schemeClr val="dk1"/>
              </a:buClr>
              <a:buSzPts val="2400"/>
              <a:buFont typeface="Arial"/>
              <a:buAutoNum type="arabicPeriod"/>
            </a:pPr>
            <a:r>
              <a:rPr b="0" i="0" lang="en" sz="2400" u="none" cap="none" strike="noStrike">
                <a:solidFill>
                  <a:schemeClr val="dk1"/>
                </a:solidFill>
                <a:latin typeface="Helvetica Neue"/>
                <a:ea typeface="Helvetica Neue"/>
                <a:cs typeface="Helvetica Neue"/>
                <a:sym typeface="Helvetica Neue"/>
              </a:rPr>
              <a:t>Duration of task play</a:t>
            </a:r>
            <a:endParaRPr/>
          </a:p>
          <a:p>
            <a:pPr indent="-514350" lvl="0" marL="514350" marR="0" rtl="0" algn="l">
              <a:spcBef>
                <a:spcPts val="480"/>
              </a:spcBef>
              <a:spcAft>
                <a:spcPts val="0"/>
              </a:spcAft>
              <a:buClr>
                <a:schemeClr val="dk1"/>
              </a:buClr>
              <a:buSzPts val="2400"/>
              <a:buFont typeface="Arial"/>
              <a:buAutoNum type="arabicPeriod"/>
            </a:pPr>
            <a:r>
              <a:rPr b="0" i="0" lang="en" sz="2400" u="none" cap="none" strike="noStrike">
                <a:solidFill>
                  <a:schemeClr val="dk1"/>
                </a:solidFill>
                <a:latin typeface="Helvetica Neue"/>
                <a:ea typeface="Helvetica Neue"/>
                <a:cs typeface="Helvetica Neue"/>
                <a:sym typeface="Helvetica Neue"/>
              </a:rPr>
              <a:t>Configurations of the left and right sides</a:t>
            </a:r>
            <a:endParaRPr/>
          </a:p>
          <a:p>
            <a:pPr indent="-514350" lvl="0" marL="514350" marR="0" rtl="0" algn="l">
              <a:spcBef>
                <a:spcPts val="480"/>
              </a:spcBef>
              <a:spcAft>
                <a:spcPts val="0"/>
              </a:spcAft>
              <a:buClr>
                <a:schemeClr val="dk1"/>
              </a:buClr>
              <a:buSzPts val="2400"/>
              <a:buFont typeface="Arial"/>
              <a:buAutoNum type="arabicPeriod"/>
            </a:pPr>
            <a:r>
              <a:rPr b="0" i="0" lang="en" sz="2400" u="none" cap="none" strike="noStrike">
                <a:solidFill>
                  <a:schemeClr val="dk1"/>
                </a:solidFill>
                <a:latin typeface="Helvetica Neue"/>
                <a:ea typeface="Helvetica Neue"/>
                <a:cs typeface="Helvetica Neue"/>
                <a:sym typeface="Helvetica Neue"/>
              </a:rPr>
              <a:t>Sum of weights on the left side</a:t>
            </a:r>
            <a:endParaRPr/>
          </a:p>
          <a:p>
            <a:pPr indent="-514350" lvl="0" marL="514350" marR="0" rtl="0" algn="l">
              <a:spcBef>
                <a:spcPts val="480"/>
              </a:spcBef>
              <a:spcAft>
                <a:spcPts val="0"/>
              </a:spcAft>
              <a:buClr>
                <a:schemeClr val="dk1"/>
              </a:buClr>
              <a:buSzPts val="2400"/>
              <a:buFont typeface="Arial"/>
              <a:buAutoNum type="arabicPeriod"/>
            </a:pPr>
            <a:r>
              <a:rPr b="0" i="0" lang="en" sz="2400" u="none" cap="none" strike="noStrike">
                <a:solidFill>
                  <a:schemeClr val="dk1"/>
                </a:solidFill>
                <a:latin typeface="Helvetica Neue"/>
                <a:ea typeface="Helvetica Neue"/>
                <a:cs typeface="Helvetica Neue"/>
                <a:sym typeface="Helvetica Neue"/>
              </a:rPr>
              <a:t>Star-rating at the end of each trial</a:t>
            </a:r>
            <a:endParaRPr/>
          </a:p>
          <a:p>
            <a:pPr indent="-514350" lvl="0" marL="514350" marR="0" rtl="0" algn="l">
              <a:spcBef>
                <a:spcPts val="480"/>
              </a:spcBef>
              <a:spcAft>
                <a:spcPts val="0"/>
              </a:spcAft>
              <a:buClr>
                <a:schemeClr val="dk1"/>
              </a:buClr>
              <a:buSzPts val="2400"/>
              <a:buFont typeface="Arial"/>
              <a:buAutoNum type="arabicPeriod"/>
            </a:pPr>
            <a:r>
              <a:rPr b="0" i="0" lang="en" sz="2400" u="none" cap="none" strike="noStrike">
                <a:solidFill>
                  <a:schemeClr val="dk1"/>
                </a:solidFill>
                <a:latin typeface="Helvetica Neue"/>
                <a:ea typeface="Helvetica Neue"/>
                <a:cs typeface="Helvetica Neue"/>
                <a:sym typeface="Helvetica Neue"/>
              </a:rPr>
              <a:t>Flow questionnaire</a:t>
            </a:r>
            <a:endParaRPr/>
          </a:p>
          <a:p>
            <a:pPr indent="0" lvl="0" marL="0" marR="0" rtl="0" algn="l">
              <a:spcBef>
                <a:spcPts val="640"/>
              </a:spcBef>
              <a:spcAft>
                <a:spcPts val="0"/>
              </a:spcAft>
              <a:buClr>
                <a:schemeClr val="dk1"/>
              </a:buClr>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442" name="Google Shape;442;p70"/>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355600" lvl="0" marL="457200" rtl="0" algn="l">
              <a:spcBef>
                <a:spcPts val="640"/>
              </a:spcBef>
              <a:spcAft>
                <a:spcPts val="0"/>
              </a:spcAft>
              <a:buSzPts val="2000"/>
              <a:buFont typeface="Helvetica Neue"/>
              <a:buChar char="●"/>
            </a:pPr>
            <a:r>
              <a:rPr lang="en" sz="2000">
                <a:latin typeface="Helvetica Neue"/>
                <a:ea typeface="Helvetica Neue"/>
                <a:cs typeface="Helvetica Neue"/>
                <a:sym typeface="Helvetica Neue"/>
              </a:rPr>
              <a:t>The goal of the proposed Master’s thesis is to design an adaptive videogame that teaches proportional reasoning to children with ADHD</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The use of the EEG by NeuroSky provides information about the participant’s state of flow (attention and meditation state) while playing the game</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The Lego inspired videogame is using the difficulty levels described and tested by Christel (2013)</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Proportionality rules in the videogame are introduced in accordance with Siegler’s mental models (1976)</a:t>
            </a:r>
            <a:endParaRPr sz="2000">
              <a:latin typeface="Helvetica Neue"/>
              <a:ea typeface="Helvetica Neue"/>
              <a:cs typeface="Helvetica Neue"/>
              <a:sym typeface="Helvetica Neue"/>
            </a:endParaRPr>
          </a:p>
          <a:p>
            <a:pPr indent="-139700" lvl="0" marL="342900" rtl="0" algn="l">
              <a:spcBef>
                <a:spcPts val="640"/>
              </a:spcBef>
              <a:spcAft>
                <a:spcPts val="0"/>
              </a:spcAft>
              <a:buNone/>
            </a:pPr>
            <a:r>
              <a:t/>
            </a:r>
            <a:endParaRPr sz="2400">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Helvetica Neue"/>
              <a:buNone/>
            </a:pPr>
            <a:r>
              <a:rPr lang="en" sz="3200">
                <a:solidFill>
                  <a:srgbClr val="666666"/>
                </a:solidFill>
                <a:latin typeface="Helvetica Neue"/>
                <a:ea typeface="Helvetica Neue"/>
                <a:cs typeface="Helvetica Neue"/>
                <a:sym typeface="Helvetica Neue"/>
              </a:rPr>
              <a:t>Thank you for your attention!</a:t>
            </a:r>
            <a:endParaRPr b="0" i="0" sz="3200" u="none" cap="none" strike="noStrike">
              <a:solidFill>
                <a:srgbClr val="666666"/>
              </a:solidFill>
              <a:latin typeface="Helvetica Neue"/>
              <a:ea typeface="Helvetica Neue"/>
              <a:cs typeface="Helvetica Neue"/>
              <a:sym typeface="Helvetica Neue"/>
            </a:endParaRPr>
          </a:p>
        </p:txBody>
      </p:sp>
      <p:pic>
        <p:nvPicPr>
          <p:cNvPr descr="PhotoFunia-1490158245.jpg" id="449" name="Google Shape;449;p71"/>
          <p:cNvPicPr preferRelativeResize="0"/>
          <p:nvPr>
            <p:ph idx="1" type="body"/>
          </p:nvPr>
        </p:nvPicPr>
        <p:blipFill rotWithShape="1">
          <a:blip r:embed="rId3">
            <a:alphaModFix/>
          </a:blip>
          <a:srcRect b="13191" l="0" r="0" t="13198"/>
          <a:stretch/>
        </p:blipFill>
        <p:spPr>
          <a:xfrm>
            <a:off x="457200" y="1200150"/>
            <a:ext cx="8229600" cy="339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BCI Historical Background</a:t>
            </a:r>
            <a:endParaRPr/>
          </a:p>
          <a:p>
            <a:pPr indent="0" lvl="0" marL="0" rtl="0" algn="l">
              <a:spcBef>
                <a:spcPts val="0"/>
              </a:spcBef>
              <a:spcAft>
                <a:spcPts val="0"/>
              </a:spcAft>
              <a:buNone/>
            </a:pPr>
            <a:r>
              <a:t/>
            </a:r>
            <a:endParaRPr/>
          </a:p>
        </p:txBody>
      </p:sp>
      <p:sp>
        <p:nvSpPr>
          <p:cNvPr id="155" name="Google Shape;15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2008, voiceless phone calls are demonstrated using Audeo neckband</a:t>
            </a:r>
            <a:endParaRPr/>
          </a:p>
          <a:p>
            <a:pPr indent="0" lvl="0" marL="0" rtl="0" algn="l">
              <a:spcBef>
                <a:spcPts val="1600"/>
              </a:spcBef>
              <a:spcAft>
                <a:spcPts val="1600"/>
              </a:spcAft>
              <a:buNone/>
            </a:pPr>
            <a:r>
              <a:rPr lang="en"/>
              <a:t>2013, researchers at Duke University successfully connected brains of two rats in the first ever brain-to-brain interface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BCI works?</a:t>
            </a:r>
            <a:endParaRPr/>
          </a:p>
        </p:txBody>
      </p:sp>
      <p:sp>
        <p:nvSpPr>
          <p:cNvPr id="161" name="Google Shape;16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brain is full of neurons that connect with each other to form a super highway for nerve impulse </a:t>
            </a:r>
            <a:endParaRPr/>
          </a:p>
          <a:p>
            <a:pPr indent="-342900" lvl="0" marL="457200" rtl="0" algn="l">
              <a:spcBef>
                <a:spcPts val="0"/>
              </a:spcBef>
              <a:spcAft>
                <a:spcPts val="0"/>
              </a:spcAft>
              <a:buSzPts val="1800"/>
              <a:buChar char="●"/>
            </a:pPr>
            <a:r>
              <a:rPr lang="en"/>
              <a:t>The speed of nerve impulses can reach up to 395 feet per second</a:t>
            </a:r>
            <a:endParaRPr/>
          </a:p>
          <a:p>
            <a:pPr indent="-342900" lvl="0" marL="457200" rtl="0" algn="l">
              <a:spcBef>
                <a:spcPts val="0"/>
              </a:spcBef>
              <a:spcAft>
                <a:spcPts val="0"/>
              </a:spcAft>
              <a:buSzPts val="1800"/>
              <a:buChar char="●"/>
            </a:pPr>
            <a:r>
              <a:rPr lang="en"/>
              <a:t>The electrical signals in brain are interpreted by EEG-based devices and translated into commands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block diagram of a typical BCI</a:t>
            </a:r>
            <a:endParaRPr/>
          </a:p>
        </p:txBody>
      </p:sp>
      <p:sp>
        <p:nvSpPr>
          <p:cNvPr id="167" name="Google Shape;16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creenshot 2017-10-17 14.30.46.png" id="168" name="Google Shape;168;p31"/>
          <p:cNvPicPr preferRelativeResize="0"/>
          <p:nvPr/>
        </p:nvPicPr>
        <p:blipFill>
          <a:blip r:embed="rId3">
            <a:alphaModFix/>
          </a:blip>
          <a:stretch>
            <a:fillRect/>
          </a:stretch>
        </p:blipFill>
        <p:spPr>
          <a:xfrm>
            <a:off x="351900" y="1152475"/>
            <a:ext cx="5662489" cy="3416400"/>
          </a:xfrm>
          <a:prstGeom prst="rect">
            <a:avLst/>
          </a:prstGeom>
          <a:noFill/>
          <a:ln>
            <a:noFill/>
          </a:ln>
        </p:spPr>
      </p:pic>
      <p:sp>
        <p:nvSpPr>
          <p:cNvPr id="169" name="Google Shape;169;p31"/>
          <p:cNvSpPr txBox="1"/>
          <p:nvPr/>
        </p:nvSpPr>
        <p:spPr>
          <a:xfrm>
            <a:off x="-2012125" y="1018650"/>
            <a:ext cx="72438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BCI Types</a:t>
            </a:r>
            <a:endParaRPr/>
          </a:p>
        </p:txBody>
      </p:sp>
      <p:sp>
        <p:nvSpPr>
          <p:cNvPr id="175" name="Google Shape;17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creenshot 2017-10-18 20.35.39.png" id="176" name="Google Shape;176;p32"/>
          <p:cNvPicPr preferRelativeResize="0"/>
          <p:nvPr/>
        </p:nvPicPr>
        <p:blipFill>
          <a:blip r:embed="rId3">
            <a:alphaModFix/>
          </a:blip>
          <a:stretch>
            <a:fillRect/>
          </a:stretch>
        </p:blipFill>
        <p:spPr>
          <a:xfrm>
            <a:off x="372925" y="1263550"/>
            <a:ext cx="5773150" cy="3194250"/>
          </a:xfrm>
          <a:prstGeom prst="rect">
            <a:avLst/>
          </a:prstGeom>
          <a:noFill/>
          <a:ln>
            <a:noFill/>
          </a:ln>
        </p:spPr>
      </p:pic>
      <p:sp>
        <p:nvSpPr>
          <p:cNvPr id="177" name="Google Shape;177;p32"/>
          <p:cNvSpPr txBox="1"/>
          <p:nvPr/>
        </p:nvSpPr>
        <p:spPr>
          <a:xfrm>
            <a:off x="-2075000" y="1848650"/>
            <a:ext cx="72438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BCI Types</a:t>
            </a:r>
            <a:endParaRPr/>
          </a:p>
        </p:txBody>
      </p:sp>
      <p:sp>
        <p:nvSpPr>
          <p:cNvPr id="183" name="Google Shape;18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t/>
            </a:r>
            <a:endParaRPr/>
          </a:p>
        </p:txBody>
      </p:sp>
      <p:pic>
        <p:nvPicPr>
          <p:cNvPr descr="Screenshot 2017-10-18 20.34.46.png" id="184" name="Google Shape;184;p33"/>
          <p:cNvPicPr preferRelativeResize="0"/>
          <p:nvPr/>
        </p:nvPicPr>
        <p:blipFill>
          <a:blip r:embed="rId3">
            <a:alphaModFix/>
          </a:blip>
          <a:stretch>
            <a:fillRect/>
          </a:stretch>
        </p:blipFill>
        <p:spPr>
          <a:xfrm>
            <a:off x="311700" y="1247438"/>
            <a:ext cx="5848350" cy="1114425"/>
          </a:xfrm>
          <a:prstGeom prst="rect">
            <a:avLst/>
          </a:prstGeom>
          <a:noFill/>
          <a:ln>
            <a:noFill/>
          </a:ln>
        </p:spPr>
      </p:pic>
      <p:sp>
        <p:nvSpPr>
          <p:cNvPr id="185" name="Google Shape;185;p33"/>
          <p:cNvSpPr txBox="1"/>
          <p:nvPr/>
        </p:nvSpPr>
        <p:spPr>
          <a:xfrm>
            <a:off x="-1408500" y="1924100"/>
            <a:ext cx="72438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